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64" r:id="rId3"/>
    <p:sldId id="257" r:id="rId4"/>
    <p:sldId id="263" r:id="rId5"/>
    <p:sldId id="297" r:id="rId6"/>
    <p:sldId id="298" r:id="rId7"/>
    <p:sldId id="291" r:id="rId8"/>
    <p:sldId id="268" r:id="rId9"/>
    <p:sldId id="269" r:id="rId10"/>
    <p:sldId id="271" r:id="rId11"/>
    <p:sldId id="295" r:id="rId12"/>
    <p:sldId id="261" r:id="rId1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m Davila" initials="PD" lastIdx="3" clrIdx="0">
    <p:extLst>
      <p:ext uri="{19B8F6BF-5375-455C-9EA6-DF929625EA0E}">
        <p15:presenceInfo xmlns:p15="http://schemas.microsoft.com/office/powerpoint/2012/main" userId="S-1-5-21-3543751103-77842243-3292616773-755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1"/>
    <p:restoredTop sz="95840"/>
  </p:normalViewPr>
  <p:slideViewPr>
    <p:cSldViewPr>
      <p:cViewPr varScale="1">
        <p:scale>
          <a:sx n="69" d="100"/>
          <a:sy n="69" d="100"/>
        </p:scale>
        <p:origin x="592"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FBA2378-DB5B-934B-A086-08E1FD90A84E}" type="datetimeFigureOut">
              <a:rPr lang="en-US" smtClean="0"/>
              <a:t>9/25/2020</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089B87D-EDBA-B345-8BFA-5F568328940A}" type="slidenum">
              <a:rPr lang="en-US" smtClean="0"/>
              <a:t>‹#›</a:t>
            </a:fld>
            <a:endParaRPr lang="en-US"/>
          </a:p>
        </p:txBody>
      </p:sp>
    </p:spTree>
    <p:extLst>
      <p:ext uri="{BB962C8B-B14F-4D97-AF65-F5344CB8AC3E}">
        <p14:creationId xmlns:p14="http://schemas.microsoft.com/office/powerpoint/2010/main" val="2112009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for joining us!</a:t>
            </a:r>
          </a:p>
          <a:p>
            <a:pPr marL="171450" indent="-171450">
              <a:buFont typeface="Arial" panose="020B0604020202020204" pitchFamily="34" charset="0"/>
              <a:buChar char="•"/>
            </a:pPr>
            <a:r>
              <a:rPr lang="en-US" dirty="0"/>
              <a:t>We’d like to take a few moments to chat with you about the Fredericksburg Extension Project—also known as Fred Ex.</a:t>
            </a:r>
          </a:p>
          <a:p>
            <a:pPr marL="171450" indent="-171450">
              <a:buFont typeface="Arial" panose="020B0604020202020204" pitchFamily="34" charset="0"/>
              <a:buChar char="•"/>
            </a:pPr>
            <a:r>
              <a:rPr lang="en-US" dirty="0"/>
              <a:t>As part of this project, several noise barriers have been proposed along the I-95 corridor.</a:t>
            </a:r>
          </a:p>
          <a:p>
            <a:pPr marL="171450" indent="-171450">
              <a:buFont typeface="Arial" panose="020B0604020202020204" pitchFamily="34" charset="0"/>
              <a:buChar char="•"/>
            </a:pPr>
            <a:r>
              <a:rPr lang="en-US" dirty="0"/>
              <a:t>We’d like to share an overview of how the noise barrier process works and what to expect in the weeks ahead, as community voting on the barriers gets underway.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089B87D-EDBA-B345-8BFA-5F568328940A}" type="slidenum">
              <a:rPr lang="en-US" smtClean="0"/>
              <a:t>1</a:t>
            </a:fld>
            <a:endParaRPr lang="en-US"/>
          </a:p>
        </p:txBody>
      </p:sp>
    </p:spTree>
    <p:extLst>
      <p:ext uri="{BB962C8B-B14F-4D97-AF65-F5344CB8AC3E}">
        <p14:creationId xmlns:p14="http://schemas.microsoft.com/office/powerpoint/2010/main" val="139836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So who gets to vote?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During the noise analysis, engineers use computer modeling to determine which residents qualify as benefited receptors. The modeling is based on factors such loudest hour of the day, topography, distance from the road to residences, and the sound that is produced by different types of vehicles. Benefited receptors are receptors shown in the noise study to have a predicted noise reduction of 5 decibels or more from the proposed noise barriers.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you are determined to be a “benefited receptor unit owner and/or resident” (in other words, you would benefit from the noise barrier), you will be asked to vote on the noise barrier. If you want to check to see if you’ve been identified as a benefited receptor, contact Brent.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Non-resident property owners who are determined to be benefit receptors will be eligible to vote. Their votes will be given a weight of 3. As a comparison, the votes of homeowners who are also residents will be given a weight of 5.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Renters who are determined to be benefit receptors will be eligible to vote. Their votes will be given a weight of 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VDOT’s noise barrier evaluation process follows federal regulations set by the Federal Highway Administration. These regulations dictate how locations are assessed for noise barriers and how a determination is reached to install one.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089B87D-EDBA-B345-8BFA-5F568328940A}" type="slidenum">
              <a:rPr lang="en-US" smtClean="0"/>
              <a:t>10</a:t>
            </a:fld>
            <a:endParaRPr lang="en-US"/>
          </a:p>
        </p:txBody>
      </p:sp>
    </p:spTree>
    <p:extLst>
      <p:ext uri="{BB962C8B-B14F-4D97-AF65-F5344CB8AC3E}">
        <p14:creationId xmlns:p14="http://schemas.microsoft.com/office/powerpoint/2010/main" val="4059740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know this can be a complex and confusing process, so we want to point you in the direction of as many resources as possible to help you understand the noise wall process and how it all works.</a:t>
            </a:r>
          </a:p>
          <a:p>
            <a:pPr marL="171450" indent="-171450">
              <a:buFont typeface="Arial" panose="020B0604020202020204" pitchFamily="34" charset="0"/>
              <a:buChar char="•"/>
            </a:pPr>
            <a:r>
              <a:rPr lang="en-US" dirty="0"/>
              <a:t>On this slide, you’ll see links to VDOT and Federal Highway Administration resources that can help if you have more questions or would like to review some of the technical requirements on noise barriers in the Commonwealth.</a:t>
            </a:r>
          </a:p>
        </p:txBody>
      </p:sp>
      <p:sp>
        <p:nvSpPr>
          <p:cNvPr id="4" name="Slide Number Placeholder 3"/>
          <p:cNvSpPr>
            <a:spLocks noGrp="1"/>
          </p:cNvSpPr>
          <p:nvPr>
            <p:ph type="sldNum" sz="quarter" idx="5"/>
          </p:nvPr>
        </p:nvSpPr>
        <p:spPr/>
        <p:txBody>
          <a:bodyPr/>
          <a:lstStyle/>
          <a:p>
            <a:fld id="{0089B87D-EDBA-B345-8BFA-5F568328940A}" type="slidenum">
              <a:rPr lang="en-US" smtClean="0"/>
              <a:t>11</a:t>
            </a:fld>
            <a:endParaRPr lang="en-US"/>
          </a:p>
        </p:txBody>
      </p:sp>
    </p:spTree>
    <p:extLst>
      <p:ext uri="{BB962C8B-B14F-4D97-AF65-F5344CB8AC3E}">
        <p14:creationId xmlns:p14="http://schemas.microsoft.com/office/powerpoint/2010/main" val="1170202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want you to know that we are always available to answer any questions you may have.</a:t>
            </a:r>
          </a:p>
          <a:p>
            <a:pPr marL="171450" indent="-171450">
              <a:buFont typeface="Arial" panose="020B0604020202020204" pitchFamily="34" charset="0"/>
              <a:buChar char="•"/>
            </a:pPr>
            <a:r>
              <a:rPr lang="en-US" dirty="0"/>
              <a:t>Feel free to reach out to me or to Kelly Hannon from VDOT </a:t>
            </a:r>
            <a:r>
              <a:rPr lang="en-US"/>
              <a:t>with questions. </a:t>
            </a:r>
            <a:r>
              <a:rPr lang="en-US" dirty="0"/>
              <a:t>Our contact information can be found here on this slide.</a:t>
            </a:r>
          </a:p>
          <a:p>
            <a:pPr marL="171450" indent="-171450">
              <a:buFont typeface="Arial" panose="020B0604020202020204" pitchFamily="34" charset="0"/>
              <a:buChar char="•"/>
            </a:pPr>
            <a:r>
              <a:rPr lang="en-US" dirty="0"/>
              <a:t>We’d also like to encourage you to sign up for VDOT Fredericksburg’s traffic alerts and to follow them on Twitter, if you’re a part of the </a:t>
            </a:r>
            <a:r>
              <a:rPr lang="en-US" dirty="0" err="1"/>
              <a:t>Twitterverse</a:t>
            </a:r>
            <a:r>
              <a:rPr lang="en-US" dirty="0"/>
              <a:t>. The updates and information they share is invaluable and can arm you with the most up to date information about what’s happening out there on the roadways.</a:t>
            </a:r>
          </a:p>
          <a:p>
            <a:pPr marL="171450" indent="-171450">
              <a:buFont typeface="Arial" panose="020B0604020202020204" pitchFamily="34" charset="0"/>
              <a:buChar char="•"/>
            </a:pPr>
            <a:r>
              <a:rPr lang="en-US" dirty="0"/>
              <a:t>We also encourage you to check out the Fred Ex page on the Express Lanes website, as well as VDOT’s Improve 95 Fred Ex page.</a:t>
            </a:r>
          </a:p>
          <a:p>
            <a:pPr marL="171450" indent="-171450">
              <a:buFont typeface="Arial" panose="020B0604020202020204" pitchFamily="34" charset="0"/>
              <a:buChar char="•"/>
            </a:pPr>
            <a:r>
              <a:rPr lang="en-US" dirty="0"/>
              <a:t>Thank you for your time!</a:t>
            </a:r>
          </a:p>
        </p:txBody>
      </p:sp>
      <p:sp>
        <p:nvSpPr>
          <p:cNvPr id="4" name="Slide Number Placeholder 3"/>
          <p:cNvSpPr>
            <a:spLocks noGrp="1"/>
          </p:cNvSpPr>
          <p:nvPr>
            <p:ph type="sldNum" sz="quarter" idx="5"/>
          </p:nvPr>
        </p:nvSpPr>
        <p:spPr/>
        <p:txBody>
          <a:bodyPr/>
          <a:lstStyle/>
          <a:p>
            <a:fld id="{0089B87D-EDBA-B345-8BFA-5F568328940A}" type="slidenum">
              <a:rPr lang="en-US" smtClean="0"/>
              <a:t>12</a:t>
            </a:fld>
            <a:endParaRPr lang="en-US"/>
          </a:p>
        </p:txBody>
      </p:sp>
    </p:spTree>
    <p:extLst>
      <p:ext uri="{BB962C8B-B14F-4D97-AF65-F5344CB8AC3E}">
        <p14:creationId xmlns:p14="http://schemas.microsoft.com/office/powerpoint/2010/main" val="147923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we begin, we want to emphasize that safety is the foundation of all we do. Our Fred Ex team builds safety in at all levels of the project, from design to construction to even routine daily meetings.</a:t>
            </a:r>
          </a:p>
          <a:p>
            <a:pPr marL="171450" indent="-171450">
              <a:buFont typeface="Arial" panose="020B0604020202020204" pitchFamily="34" charset="0"/>
              <a:buChar char="•"/>
            </a:pPr>
            <a:r>
              <a:rPr lang="en-US" dirty="0"/>
              <a:t>To reinforce our focus on safety, we begin each meeting with a dedicated safety moment.</a:t>
            </a:r>
          </a:p>
          <a:p>
            <a:pPr marL="171450" indent="-171450">
              <a:buFont typeface="Arial" panose="020B0604020202020204" pitchFamily="34" charset="0"/>
              <a:buChar char="•"/>
            </a:pPr>
            <a:r>
              <a:rPr lang="en-US" dirty="0"/>
              <a:t>Today, we’d like to remind you of the basics: slow down and wear your seat belt.</a:t>
            </a:r>
          </a:p>
          <a:p>
            <a:pPr marL="171450" indent="-171450">
              <a:buFont typeface="Arial" panose="020B0604020202020204" pitchFamily="34" charset="0"/>
              <a:buChar char="•"/>
            </a:pPr>
            <a:r>
              <a:rPr lang="en-US" dirty="0"/>
              <a:t>VDOT has recently seen a rise in crash fatalities because folks are speeding and forgetting to wear seatbelts.</a:t>
            </a:r>
          </a:p>
          <a:p>
            <a:pPr marL="171450" indent="-171450">
              <a:buFont typeface="Arial" panose="020B0604020202020204" pitchFamily="34" charset="0"/>
              <a:buChar char="•"/>
            </a:pPr>
            <a:r>
              <a:rPr lang="en-US" dirty="0"/>
              <a:t>With all the construction projects going on in the corridor, it’s even more critical to slow down and avoid distractions when driving–both for your safety and for the safety of our workers who are really putting themselves in harms way to make these improvements to our roads.</a:t>
            </a:r>
          </a:p>
          <a:p>
            <a:pPr marL="171450" indent="-171450">
              <a:buFont typeface="Arial" panose="020B0604020202020204" pitchFamily="34" charset="0"/>
              <a:buChar char="•"/>
            </a:pPr>
            <a:r>
              <a:rPr lang="en-US" dirty="0"/>
              <a:t>If you have new/young drivers in your life, remind them to slow down and buckle up. The more reminders we can all get, the better!</a:t>
            </a:r>
          </a:p>
        </p:txBody>
      </p:sp>
      <p:sp>
        <p:nvSpPr>
          <p:cNvPr id="4" name="Slide Number Placeholder 3"/>
          <p:cNvSpPr>
            <a:spLocks noGrp="1"/>
          </p:cNvSpPr>
          <p:nvPr>
            <p:ph type="sldNum" sz="quarter" idx="5"/>
          </p:nvPr>
        </p:nvSpPr>
        <p:spPr/>
        <p:txBody>
          <a:bodyPr/>
          <a:lstStyle/>
          <a:p>
            <a:fld id="{0089B87D-EDBA-B345-8BFA-5F568328940A}" type="slidenum">
              <a:rPr lang="en-US" smtClean="0"/>
              <a:t>2</a:t>
            </a:fld>
            <a:endParaRPr lang="en-US"/>
          </a:p>
        </p:txBody>
      </p:sp>
    </p:spTree>
    <p:extLst>
      <p:ext uri="{BB962C8B-B14F-4D97-AF65-F5344CB8AC3E}">
        <p14:creationId xmlns:p14="http://schemas.microsoft.com/office/powerpoint/2010/main" val="2330936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a nutshell, Fred Ex will lengthen the existing 95 Express Lanes another 10 miles south, along the 95 median.</a:t>
            </a:r>
          </a:p>
          <a:p>
            <a:pPr marL="171450" indent="-171450">
              <a:buFont typeface="Arial" panose="020B0604020202020204" pitchFamily="34" charset="0"/>
              <a:buChar char="•"/>
            </a:pPr>
            <a:r>
              <a:rPr lang="en-US" dirty="0"/>
              <a:t>The new lanes will pick up where the existing lanes end and extend to near Route 17.</a:t>
            </a:r>
          </a:p>
          <a:p>
            <a:pPr marL="171450" indent="-171450">
              <a:buFont typeface="Arial" panose="020B0604020202020204" pitchFamily="34" charset="0"/>
              <a:buChar char="•"/>
            </a:pPr>
            <a:r>
              <a:rPr lang="en-US" dirty="0"/>
              <a:t>As part of the project, new ramps to Quantico and Old Courthouse Road will be constructed and 7 bridges will be built. </a:t>
            </a:r>
          </a:p>
          <a:p>
            <a:pPr marL="171450" indent="-171450">
              <a:buFont typeface="Arial" panose="020B0604020202020204" pitchFamily="34" charset="0"/>
              <a:buChar char="•"/>
            </a:pPr>
            <a:r>
              <a:rPr lang="en-US" dirty="0"/>
              <a:t>Construction began in July and the lanes are scheduled to open to the public in late 2022.</a:t>
            </a:r>
          </a:p>
          <a:p>
            <a:pPr marL="171450" indent="-171450">
              <a:buFont typeface="Arial" panose="020B0604020202020204" pitchFamily="34" charset="0"/>
              <a:buChar char="•"/>
            </a:pPr>
            <a:r>
              <a:rPr lang="en-US" dirty="0"/>
              <a:t>Once the lanes are open, they’ll connect to the existing Express Lanes network (including the 395 lanes, which are now open), creating an Express Lanes corridor up to DC.</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089B87D-EDBA-B345-8BFA-5F568328940A}" type="slidenum">
              <a:rPr lang="en-US" smtClean="0"/>
              <a:t>3</a:t>
            </a:fld>
            <a:endParaRPr lang="en-US"/>
          </a:p>
        </p:txBody>
      </p:sp>
    </p:spTree>
    <p:extLst>
      <p:ext uri="{BB962C8B-B14F-4D97-AF65-F5344CB8AC3E}">
        <p14:creationId xmlns:p14="http://schemas.microsoft.com/office/powerpoint/2010/main" val="4073093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Fred Ex will help bring some relief to the routine traffic bottlenecks that occur in this part of the 95 corridor.</a:t>
            </a:r>
          </a:p>
          <a:p>
            <a:pPr marL="171450" indent="-171450">
              <a:buFont typeface="Arial" panose="020B0604020202020204" pitchFamily="34" charset="0"/>
              <a:buChar char="•"/>
            </a:pPr>
            <a:r>
              <a:rPr lang="en-US" dirty="0"/>
              <a:t>Even if you don’t use the lanes, you’ll still reap the benefits, which include:</a:t>
            </a:r>
          </a:p>
          <a:p>
            <a:pPr marL="628650" lvl="1" indent="-171450">
              <a:buFont typeface="Arial" panose="020B0604020202020204" pitchFamily="34" charset="0"/>
              <a:buChar char="•"/>
            </a:pPr>
            <a:r>
              <a:rPr lang="en-US" dirty="0"/>
              <a:t>Additional roadway capacity -- 66% increased capacity during rush hour.</a:t>
            </a:r>
          </a:p>
          <a:p>
            <a:pPr marL="628650" lvl="1" indent="-171450">
              <a:buFont typeface="Arial" panose="020B0604020202020204" pitchFamily="34" charset="0"/>
              <a:buChar char="•"/>
            </a:pPr>
            <a:r>
              <a:rPr lang="en-US" dirty="0"/>
              <a:t>Reduced overall congestion – existing lanes have reduced travel times in the general purpose lanes by 14%.</a:t>
            </a:r>
          </a:p>
          <a:p>
            <a:pPr marL="171450" indent="-171450">
              <a:buFont typeface="Arial" panose="020B0604020202020204" pitchFamily="34" charset="0"/>
              <a:buChar char="•"/>
            </a:pPr>
            <a:r>
              <a:rPr lang="en-US" dirty="0"/>
              <a:t>As mentioned earlier, Fred Ex will connect with the existing Express Lanes corridor, connecting nearly 50 miles up to the DC line – a major gain for commuters and travelers through the region.</a:t>
            </a:r>
          </a:p>
          <a:p>
            <a:pPr marL="171450" indent="-171450">
              <a:buFont typeface="Arial" panose="020B0604020202020204" pitchFamily="34" charset="0"/>
              <a:buChar char="•"/>
            </a:pPr>
            <a:r>
              <a:rPr lang="en-US" dirty="0"/>
              <a:t>Commuters can take advantage of new HOV options and enhanced access to Quantico via new flyover ramps.</a:t>
            </a:r>
          </a:p>
          <a:p>
            <a:pPr marL="171450" indent="-171450">
              <a:buFont typeface="Arial" panose="020B0604020202020204" pitchFamily="34" charset="0"/>
              <a:buChar char="•"/>
            </a:pPr>
            <a:r>
              <a:rPr lang="en-US" dirty="0"/>
              <a:t>As part of the project, Transurban is also providing a $277 million payment to the Commonwealth for use on other transportation projects, including the Northbound Rappahannock River Crossing project.</a:t>
            </a:r>
          </a:p>
        </p:txBody>
      </p:sp>
      <p:sp>
        <p:nvSpPr>
          <p:cNvPr id="4" name="Slide Number Placeholder 3"/>
          <p:cNvSpPr>
            <a:spLocks noGrp="1"/>
          </p:cNvSpPr>
          <p:nvPr>
            <p:ph type="sldNum" sz="quarter" idx="5"/>
          </p:nvPr>
        </p:nvSpPr>
        <p:spPr/>
        <p:txBody>
          <a:bodyPr/>
          <a:lstStyle/>
          <a:p>
            <a:fld id="{0089B87D-EDBA-B345-8BFA-5F568328940A}" type="slidenum">
              <a:rPr lang="en-US" smtClean="0"/>
              <a:t>4</a:t>
            </a:fld>
            <a:endParaRPr lang="en-US"/>
          </a:p>
        </p:txBody>
      </p:sp>
    </p:spTree>
    <p:extLst>
      <p:ext uri="{BB962C8B-B14F-4D97-AF65-F5344CB8AC3E}">
        <p14:creationId xmlns:p14="http://schemas.microsoft.com/office/powerpoint/2010/main" val="70637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 this slide and the next, you’ll see the locations of each of the three noise barriers being proposed for the Fred Ex Project. </a:t>
            </a:r>
          </a:p>
          <a:p>
            <a:pPr marL="171450" indent="-171450">
              <a:buFont typeface="Arial" panose="020B0604020202020204" pitchFamily="34" charset="0"/>
              <a:buChar char="•"/>
            </a:pPr>
            <a:r>
              <a:rPr lang="en-US" dirty="0"/>
              <a:t>Proposed barriers are denoted in orange. This map shows one proposed barrier, barrier UU.</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proposed barrier UU would be located along I-95 northbound, near Chichester Park and the athletic fields at Chichester Park. </a:t>
            </a:r>
            <a:endParaRPr lang="en-US" dirty="0"/>
          </a:p>
        </p:txBody>
      </p:sp>
      <p:sp>
        <p:nvSpPr>
          <p:cNvPr id="4" name="Slide Number Placeholder 3"/>
          <p:cNvSpPr>
            <a:spLocks noGrp="1"/>
          </p:cNvSpPr>
          <p:nvPr>
            <p:ph type="sldNum" sz="quarter" idx="5"/>
          </p:nvPr>
        </p:nvSpPr>
        <p:spPr/>
        <p:txBody>
          <a:bodyPr/>
          <a:lstStyle/>
          <a:p>
            <a:fld id="{0089B87D-EDBA-B345-8BFA-5F568328940A}" type="slidenum">
              <a:rPr lang="en-US" smtClean="0"/>
              <a:t>5</a:t>
            </a:fld>
            <a:endParaRPr lang="en-US"/>
          </a:p>
        </p:txBody>
      </p:sp>
    </p:spTree>
    <p:extLst>
      <p:ext uri="{BB962C8B-B14F-4D97-AF65-F5344CB8AC3E}">
        <p14:creationId xmlns:p14="http://schemas.microsoft.com/office/powerpoint/2010/main" val="3709645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map shows the final two barriers proposed—Barriers PP and OO—again denoted in orange.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Next, we’ll talk about the noise analysis process.</a:t>
            </a:r>
            <a:endParaRPr lang="en-US" dirty="0"/>
          </a:p>
          <a:p>
            <a:pPr marL="171450" indent="-171450">
              <a:buFont typeface="Arial" panose="020B0604020202020204" pitchFamily="34" charset="0"/>
              <a:buChar char="•"/>
            </a:pPr>
            <a:r>
              <a:rPr lang="en-US" dirty="0"/>
              <a:t>Later in this presentation, we’ll talk in a bit more detail about who will be asked to vote on each of these barriers.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proposed barrier PP would be located along I-95 northbound, from south of Route 610/Washington Drive to the residential neighborhood on Daffodil Lane.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proposed barrier OO would be located adjacent to Tavern Road along I-95 southbound</a:t>
            </a:r>
            <a:r>
              <a:rPr lang="en-US" dirty="0">
                <a:effectLst/>
              </a:rPr>
              <a:t>.</a:t>
            </a: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Barrier names are associated with the Common Noise Environment (CNE) segments studied within the noise study area.</a:t>
            </a:r>
          </a:p>
        </p:txBody>
      </p:sp>
      <p:sp>
        <p:nvSpPr>
          <p:cNvPr id="4" name="Slide Number Placeholder 3"/>
          <p:cNvSpPr>
            <a:spLocks noGrp="1"/>
          </p:cNvSpPr>
          <p:nvPr>
            <p:ph type="sldNum" sz="quarter" idx="5"/>
          </p:nvPr>
        </p:nvSpPr>
        <p:spPr/>
        <p:txBody>
          <a:bodyPr/>
          <a:lstStyle/>
          <a:p>
            <a:fld id="{0089B87D-EDBA-B345-8BFA-5F568328940A}" type="slidenum">
              <a:rPr lang="en-US" smtClean="0"/>
              <a:t>6</a:t>
            </a:fld>
            <a:endParaRPr lang="en-US"/>
          </a:p>
        </p:txBody>
      </p:sp>
    </p:spTree>
    <p:extLst>
      <p:ext uri="{BB962C8B-B14F-4D97-AF65-F5344CB8AC3E}">
        <p14:creationId xmlns:p14="http://schemas.microsoft.com/office/powerpoint/2010/main" val="3602969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VDOT’s noise barrier evaluation process follows federal regulations set by the Federal Highway Administration (FHWA). These regulations dictate how locations are assessed for noise barriers and how a determination is reached to install one.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part of the environmental analysis conducted during the National Environmental Policy Act (NEPA) analysis, VDOT performs an initial noise impact assessment. This includes identifying noise receptors (such as residences, schools, parks, etc.), and conducting noise monitoring in the field. The proposed noise barrier locations are established from this assessment. </a:t>
            </a:r>
          </a:p>
          <a:p>
            <a:pPr marL="171450" indent="-171450">
              <a:buFont typeface="Arial" panose="020B0604020202020204" pitchFamily="34" charset="0"/>
              <a:buChar char="•"/>
            </a:pPr>
            <a:r>
              <a:rPr lang="en-US" dirty="0"/>
              <a:t>These noise studies are very comprehensive. They take into account all noise impacts -- including tree removal, grading, future development/growth based on residential zoning, and increased traffic associated with a project.</a:t>
            </a:r>
          </a:p>
          <a:p>
            <a:pPr marL="171450" indent="-171450">
              <a:buFont typeface="Arial" panose="020B0604020202020204" pitchFamily="34" charset="0"/>
              <a:buChar char="•"/>
            </a:pPr>
            <a:r>
              <a:rPr lang="en-US" dirty="0"/>
              <a:t>As part of the Fred Ex project, a secondary noise study was performed to verify the location of the noise walls required and confirm the results of the initial noise study. </a:t>
            </a:r>
          </a:p>
          <a:p>
            <a:pPr marL="171450" indent="-171450">
              <a:buFont typeface="Arial" panose="020B0604020202020204" pitchFamily="34" charset="0"/>
              <a:buChar char="•"/>
            </a:pPr>
            <a:r>
              <a:rPr lang="en-US" dirty="0"/>
              <a:t>That secondary study began in the summer of 2019 and took about 8-9 months to complete. </a:t>
            </a:r>
            <a:br>
              <a:rPr lang="en-US" dirty="0"/>
            </a:br>
            <a:endParaRPr lang="en-US" dirty="0"/>
          </a:p>
        </p:txBody>
      </p:sp>
      <p:sp>
        <p:nvSpPr>
          <p:cNvPr id="4" name="Slide Number Placeholder 3"/>
          <p:cNvSpPr>
            <a:spLocks noGrp="1"/>
          </p:cNvSpPr>
          <p:nvPr>
            <p:ph type="sldNum" sz="quarter" idx="5"/>
          </p:nvPr>
        </p:nvSpPr>
        <p:spPr/>
        <p:txBody>
          <a:bodyPr/>
          <a:lstStyle/>
          <a:p>
            <a:fld id="{0089B87D-EDBA-B345-8BFA-5F568328940A}" type="slidenum">
              <a:rPr lang="en-US" smtClean="0"/>
              <a:t>7</a:t>
            </a:fld>
            <a:endParaRPr lang="en-US"/>
          </a:p>
        </p:txBody>
      </p:sp>
    </p:spTree>
    <p:extLst>
      <p:ext uri="{BB962C8B-B14F-4D97-AF65-F5344CB8AC3E}">
        <p14:creationId xmlns:p14="http://schemas.microsoft.com/office/powerpoint/2010/main" val="1206036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our expected schedule for noise barrier voting activities.</a:t>
            </a:r>
          </a:p>
          <a:p>
            <a:pPr marL="171450" indent="-171450">
              <a:buFont typeface="Arial" panose="020B0604020202020204" pitchFamily="34" charset="0"/>
              <a:buChar char="•"/>
            </a:pPr>
            <a:r>
              <a:rPr lang="en-US" dirty="0"/>
              <a:t>Once the secondary noise study was completed, a Noise Study/Noise Abatement Design Report (NADR for short) was submitted to VDOT and the Federal Highway Administration for review and approval.</a:t>
            </a:r>
          </a:p>
          <a:p>
            <a:pPr marL="171450" indent="-171450">
              <a:buFont typeface="Arial" panose="020B0604020202020204" pitchFamily="34" charset="0"/>
              <a:buChar char="•"/>
            </a:pPr>
            <a:r>
              <a:rPr lang="en-US" dirty="0"/>
              <a:t>The NADR was recently approved, which in turn kicked off the community voting process for properties and residences who are impacted and/or benefited by the proposed noise barriers.</a:t>
            </a:r>
          </a:p>
          <a:p>
            <a:pPr marL="171450" indent="-171450">
              <a:buFont typeface="Arial" panose="020B0604020202020204" pitchFamily="34" charset="0"/>
              <a:buChar char="•"/>
            </a:pPr>
            <a:r>
              <a:rPr lang="en-US" dirty="0"/>
              <a:t>Once voting is completed, the results will be added to the final NADR and the report will be finalized – likely sometime in the winter of 2021.</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 this slide, you’ll see a photo showing the the design and aesthetic of the noise barriers being proposed as part of the Fred Ex Project. These designs are predetermined and will be consistent with the existing barriers in the Stafford County I-95 corridor.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089B87D-EDBA-B345-8BFA-5F568328940A}" type="slidenum">
              <a:rPr lang="en-US" smtClean="0"/>
              <a:t>8</a:t>
            </a:fld>
            <a:endParaRPr lang="en-US"/>
          </a:p>
        </p:txBody>
      </p:sp>
    </p:spTree>
    <p:extLst>
      <p:ext uri="{BB962C8B-B14F-4D97-AF65-F5344CB8AC3E}">
        <p14:creationId xmlns:p14="http://schemas.microsoft.com/office/powerpoint/2010/main" val="2663726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outcome of this process depends on your vote and the votes of your qualified neighbors, so we are asking that you keep an eye on your mailbox!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 on the lookout for mailings from 95 Express Lanes and HNTB Corporation – HNTB is one of our partners on this project and they are handling the noise barrier voting process and tabulation.</a:t>
            </a:r>
          </a:p>
          <a:p>
            <a:pPr marL="171450" indent="-171450">
              <a:buFont typeface="Arial" panose="020B0604020202020204" pitchFamily="34" charset="0"/>
              <a:buChar char="•"/>
            </a:pPr>
            <a:r>
              <a:rPr lang="en-US" dirty="0"/>
              <a:t>If you’ve been identified as a benefited resident, you should have received a pre-notification letter from 95 Express Lanes, alerting you that voting will begin soon. Along with this mailer, you should have received some supplemental information about the process, including a map of the barrier proposed for your area and a Frequently Asked Questions handout.</a:t>
            </a:r>
          </a:p>
          <a:p>
            <a:pPr marL="171450" indent="-171450">
              <a:buFont typeface="Arial" panose="020B0604020202020204" pitchFamily="34" charset="0"/>
              <a:buChar char="•"/>
            </a:pPr>
            <a:r>
              <a:rPr lang="en-US" dirty="0"/>
              <a:t>Next, you’ll receive an opinion survey from HNTB Corporation, along with another map of the barrier and an image of what the barrier will look like.</a:t>
            </a:r>
          </a:p>
          <a:p>
            <a:pPr marL="171450" indent="-171450">
              <a:buFont typeface="Arial" panose="020B0604020202020204" pitchFamily="34" charset="0"/>
              <a:buChar char="•"/>
            </a:pPr>
            <a:r>
              <a:rPr lang="en-US" dirty="0"/>
              <a:t>Once you receive your opinion survey, you’ll have 21 days to return it in an already provided postage-paid envelope. Be sure to complete and return it promptly!</a:t>
            </a:r>
          </a:p>
          <a:p>
            <a:pPr marL="171450" indent="-171450">
              <a:buFont typeface="Arial" panose="020B0604020202020204" pitchFamily="34" charset="0"/>
              <a:buChar char="•"/>
            </a:pPr>
            <a:r>
              <a:rPr lang="en-US" dirty="0"/>
              <a:t>If we don’t receive at least 50% of the initial opinion surveys back, we’ll send out a second round of surveys to folks who did not respond to the initial surveys.</a:t>
            </a:r>
          </a:p>
          <a:p>
            <a:pPr marL="171450" indent="-171450">
              <a:buFont typeface="Arial" panose="020B0604020202020204" pitchFamily="34" charset="0"/>
              <a:buChar char="•"/>
            </a:pPr>
            <a:r>
              <a:rPr lang="en-US" dirty="0"/>
              <a:t>We want to make sure you have every opportunity to make your preference heard through your vote – if you don’t receive an opinion survey or want to find out whether you’ve been identified as eligible to vote, please contact me, Brent McKenzie. I’ll share my contact information with you at the end of this presentation. </a:t>
            </a:r>
          </a:p>
        </p:txBody>
      </p:sp>
      <p:sp>
        <p:nvSpPr>
          <p:cNvPr id="4" name="Slide Number Placeholder 3"/>
          <p:cNvSpPr>
            <a:spLocks noGrp="1"/>
          </p:cNvSpPr>
          <p:nvPr>
            <p:ph type="sldNum" sz="quarter" idx="5"/>
          </p:nvPr>
        </p:nvSpPr>
        <p:spPr/>
        <p:txBody>
          <a:bodyPr/>
          <a:lstStyle/>
          <a:p>
            <a:fld id="{0089B87D-EDBA-B345-8BFA-5F568328940A}" type="slidenum">
              <a:rPr lang="en-US" smtClean="0"/>
              <a:t>9</a:t>
            </a:fld>
            <a:endParaRPr lang="en-US"/>
          </a:p>
        </p:txBody>
      </p:sp>
    </p:spTree>
    <p:extLst>
      <p:ext uri="{BB962C8B-B14F-4D97-AF65-F5344CB8AC3E}">
        <p14:creationId xmlns:p14="http://schemas.microsoft.com/office/powerpoint/2010/main" val="1376090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B99846F-F284-8E48-9F1C-8CC643012FB8}" type="datetime1">
              <a:rPr lang="en-US" smtClean="0"/>
              <a:t>9/25/2020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Rounded MT Bold"/>
                <a:cs typeface="Arial Rounded MT Bold"/>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067D882-74E9-F948-8CCB-434AF3050D46}" type="datetime1">
              <a:rPr lang="en-US" smtClean="0"/>
              <a:t>9/25/2020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Rounded MT Bold"/>
                <a:cs typeface="Arial Rounded MT Bold"/>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6A35CE5-60D8-FD4E-AC0C-3EC638AB195A}" type="datetime1">
              <a:rPr lang="en-US" smtClean="0"/>
              <a:t>9/25/2020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225282"/>
            <a:ext cx="3660775" cy="1852930"/>
          </a:xfrm>
          <a:custGeom>
            <a:avLst/>
            <a:gdLst/>
            <a:ahLst/>
            <a:cxnLst/>
            <a:rect l="l" t="t" r="r" b="b"/>
            <a:pathLst>
              <a:path w="3660775" h="1852929">
                <a:moveTo>
                  <a:pt x="3625810" y="0"/>
                </a:moveTo>
                <a:lnTo>
                  <a:pt x="3509205" y="2419"/>
                </a:lnTo>
                <a:lnTo>
                  <a:pt x="3507901" y="2419"/>
                </a:lnTo>
                <a:lnTo>
                  <a:pt x="3388874" y="9491"/>
                </a:lnTo>
                <a:lnTo>
                  <a:pt x="3387570" y="9677"/>
                </a:lnTo>
                <a:lnTo>
                  <a:pt x="3266307" y="21588"/>
                </a:lnTo>
                <a:lnTo>
                  <a:pt x="3265003" y="21588"/>
                </a:lnTo>
                <a:lnTo>
                  <a:pt x="3140202" y="38525"/>
                </a:lnTo>
                <a:lnTo>
                  <a:pt x="3014469" y="60300"/>
                </a:lnTo>
                <a:lnTo>
                  <a:pt x="3013351" y="60672"/>
                </a:lnTo>
                <a:lnTo>
                  <a:pt x="2885570" y="87286"/>
                </a:lnTo>
                <a:lnTo>
                  <a:pt x="2884452" y="87472"/>
                </a:lnTo>
                <a:lnTo>
                  <a:pt x="2754435" y="119111"/>
                </a:lnTo>
                <a:lnTo>
                  <a:pt x="2753504" y="119483"/>
                </a:lnTo>
                <a:lnTo>
                  <a:pt x="2621624" y="156147"/>
                </a:lnTo>
                <a:lnTo>
                  <a:pt x="2620692" y="156520"/>
                </a:lnTo>
                <a:lnTo>
                  <a:pt x="2486950" y="198395"/>
                </a:lnTo>
                <a:lnTo>
                  <a:pt x="2486019" y="198767"/>
                </a:lnTo>
                <a:lnTo>
                  <a:pt x="2350600" y="245667"/>
                </a:lnTo>
                <a:lnTo>
                  <a:pt x="2349668" y="246039"/>
                </a:lnTo>
                <a:lnTo>
                  <a:pt x="2212573" y="298523"/>
                </a:lnTo>
                <a:lnTo>
                  <a:pt x="2211641" y="298895"/>
                </a:lnTo>
                <a:lnTo>
                  <a:pt x="2073056" y="356404"/>
                </a:lnTo>
                <a:lnTo>
                  <a:pt x="2072125" y="356776"/>
                </a:lnTo>
                <a:lnTo>
                  <a:pt x="1931863" y="419868"/>
                </a:lnTo>
                <a:lnTo>
                  <a:pt x="1930931" y="420240"/>
                </a:lnTo>
                <a:lnTo>
                  <a:pt x="1789552" y="488543"/>
                </a:lnTo>
                <a:lnTo>
                  <a:pt x="1788620" y="489101"/>
                </a:lnTo>
                <a:lnTo>
                  <a:pt x="1645750" y="562802"/>
                </a:lnTo>
                <a:lnTo>
                  <a:pt x="1645005" y="563360"/>
                </a:lnTo>
                <a:lnTo>
                  <a:pt x="1500832" y="642644"/>
                </a:lnTo>
                <a:lnTo>
                  <a:pt x="1500087" y="643202"/>
                </a:lnTo>
                <a:lnTo>
                  <a:pt x="1354609" y="728069"/>
                </a:lnTo>
                <a:lnTo>
                  <a:pt x="1353864" y="728627"/>
                </a:lnTo>
                <a:lnTo>
                  <a:pt x="1207455" y="819264"/>
                </a:lnTo>
                <a:lnTo>
                  <a:pt x="1206766" y="819636"/>
                </a:lnTo>
                <a:lnTo>
                  <a:pt x="1059239" y="915856"/>
                </a:lnTo>
                <a:lnTo>
                  <a:pt x="1058531" y="916228"/>
                </a:lnTo>
                <a:lnTo>
                  <a:pt x="910167" y="1018217"/>
                </a:lnTo>
                <a:lnTo>
                  <a:pt x="909515" y="1018776"/>
                </a:lnTo>
                <a:lnTo>
                  <a:pt x="760312" y="1126721"/>
                </a:lnTo>
                <a:lnTo>
                  <a:pt x="759697" y="1127093"/>
                </a:lnTo>
                <a:lnTo>
                  <a:pt x="609786" y="1240807"/>
                </a:lnTo>
                <a:lnTo>
                  <a:pt x="609209" y="1241179"/>
                </a:lnTo>
                <a:lnTo>
                  <a:pt x="458460" y="1360663"/>
                </a:lnTo>
                <a:lnTo>
                  <a:pt x="457845" y="1361221"/>
                </a:lnTo>
                <a:lnTo>
                  <a:pt x="306686" y="1486847"/>
                </a:lnTo>
                <a:lnTo>
                  <a:pt x="306165" y="1487219"/>
                </a:lnTo>
                <a:lnTo>
                  <a:pt x="154298" y="1618800"/>
                </a:lnTo>
                <a:lnTo>
                  <a:pt x="153739" y="1619172"/>
                </a:lnTo>
                <a:lnTo>
                  <a:pt x="1612" y="1756895"/>
                </a:lnTo>
                <a:lnTo>
                  <a:pt x="1109" y="1757267"/>
                </a:lnTo>
                <a:lnTo>
                  <a:pt x="0" y="1758312"/>
                </a:lnTo>
                <a:lnTo>
                  <a:pt x="0" y="1852349"/>
                </a:lnTo>
                <a:lnTo>
                  <a:pt x="47574" y="1807555"/>
                </a:lnTo>
                <a:lnTo>
                  <a:pt x="199299" y="1670353"/>
                </a:lnTo>
                <a:lnTo>
                  <a:pt x="199152" y="1670353"/>
                </a:lnTo>
                <a:lnTo>
                  <a:pt x="350570" y="1539330"/>
                </a:lnTo>
                <a:lnTo>
                  <a:pt x="501637" y="1413705"/>
                </a:lnTo>
                <a:lnTo>
                  <a:pt x="651284" y="1295152"/>
                </a:lnTo>
                <a:lnTo>
                  <a:pt x="800576" y="1181996"/>
                </a:lnTo>
                <a:lnTo>
                  <a:pt x="949141" y="1074609"/>
                </a:lnTo>
                <a:lnTo>
                  <a:pt x="949004" y="1074609"/>
                </a:lnTo>
                <a:lnTo>
                  <a:pt x="1096827" y="972992"/>
                </a:lnTo>
                <a:lnTo>
                  <a:pt x="1096661" y="972992"/>
                </a:lnTo>
                <a:lnTo>
                  <a:pt x="1243616" y="877331"/>
                </a:lnTo>
                <a:lnTo>
                  <a:pt x="1390001" y="786694"/>
                </a:lnTo>
                <a:lnTo>
                  <a:pt x="1390209" y="786694"/>
                </a:lnTo>
                <a:lnTo>
                  <a:pt x="1533911" y="702572"/>
                </a:lnTo>
                <a:lnTo>
                  <a:pt x="1677975" y="623102"/>
                </a:lnTo>
                <a:lnTo>
                  <a:pt x="1678310" y="623102"/>
                </a:lnTo>
                <a:lnTo>
                  <a:pt x="1819380" y="550146"/>
                </a:lnTo>
                <a:lnTo>
                  <a:pt x="1960149" y="482215"/>
                </a:lnTo>
                <a:lnTo>
                  <a:pt x="1959990" y="482215"/>
                </a:lnTo>
                <a:lnTo>
                  <a:pt x="2099422" y="419682"/>
                </a:lnTo>
                <a:lnTo>
                  <a:pt x="2237012" y="362359"/>
                </a:lnTo>
                <a:lnTo>
                  <a:pt x="2237906" y="361987"/>
                </a:lnTo>
                <a:lnTo>
                  <a:pt x="2374070" y="310062"/>
                </a:lnTo>
                <a:lnTo>
                  <a:pt x="2374207" y="310062"/>
                </a:lnTo>
                <a:lnTo>
                  <a:pt x="2508371" y="263348"/>
                </a:lnTo>
                <a:lnTo>
                  <a:pt x="2508629" y="263348"/>
                </a:lnTo>
                <a:lnTo>
                  <a:pt x="2640588" y="222031"/>
                </a:lnTo>
                <a:lnTo>
                  <a:pt x="2640065" y="222031"/>
                </a:lnTo>
                <a:lnTo>
                  <a:pt x="2771758" y="185367"/>
                </a:lnTo>
                <a:lnTo>
                  <a:pt x="2772345" y="185367"/>
                </a:lnTo>
                <a:lnTo>
                  <a:pt x="2900658" y="153914"/>
                </a:lnTo>
                <a:lnTo>
                  <a:pt x="2901315" y="153914"/>
                </a:lnTo>
                <a:lnTo>
                  <a:pt x="3027322" y="127486"/>
                </a:lnTo>
                <a:lnTo>
                  <a:pt x="3028353" y="127486"/>
                </a:lnTo>
                <a:lnTo>
                  <a:pt x="3150862" y="106269"/>
                </a:lnTo>
                <a:lnTo>
                  <a:pt x="3150633" y="106269"/>
                </a:lnTo>
                <a:lnTo>
                  <a:pt x="3274131" y="89519"/>
                </a:lnTo>
                <a:lnTo>
                  <a:pt x="3273013" y="89519"/>
                </a:lnTo>
                <a:lnTo>
                  <a:pt x="3394275" y="77794"/>
                </a:lnTo>
                <a:lnTo>
                  <a:pt x="3392972" y="77794"/>
                </a:lnTo>
                <a:lnTo>
                  <a:pt x="3511999" y="70722"/>
                </a:lnTo>
                <a:lnTo>
                  <a:pt x="3510509" y="70722"/>
                </a:lnTo>
                <a:lnTo>
                  <a:pt x="3627114" y="68303"/>
                </a:lnTo>
                <a:lnTo>
                  <a:pt x="3640342" y="65351"/>
                </a:lnTo>
                <a:lnTo>
                  <a:pt x="3651073" y="57810"/>
                </a:lnTo>
                <a:lnTo>
                  <a:pt x="3658207" y="46815"/>
                </a:lnTo>
                <a:lnTo>
                  <a:pt x="3660643" y="33500"/>
                </a:lnTo>
                <a:lnTo>
                  <a:pt x="3657689" y="20283"/>
                </a:lnTo>
                <a:lnTo>
                  <a:pt x="3650142" y="9561"/>
                </a:lnTo>
                <a:lnTo>
                  <a:pt x="3639137" y="2433"/>
                </a:lnTo>
                <a:lnTo>
                  <a:pt x="3625810" y="0"/>
                </a:lnTo>
                <a:close/>
              </a:path>
              <a:path w="3660775" h="1852929">
                <a:moveTo>
                  <a:pt x="199711" y="1669981"/>
                </a:moveTo>
                <a:lnTo>
                  <a:pt x="199152" y="1670353"/>
                </a:lnTo>
                <a:lnTo>
                  <a:pt x="199299" y="1670353"/>
                </a:lnTo>
                <a:lnTo>
                  <a:pt x="199711" y="1669981"/>
                </a:lnTo>
                <a:close/>
              </a:path>
              <a:path w="3660775" h="1852929">
                <a:moveTo>
                  <a:pt x="351000" y="1538958"/>
                </a:moveTo>
                <a:lnTo>
                  <a:pt x="350479" y="1539330"/>
                </a:lnTo>
                <a:lnTo>
                  <a:pt x="351000" y="1538958"/>
                </a:lnTo>
                <a:close/>
              </a:path>
              <a:path w="3660775" h="1852929">
                <a:moveTo>
                  <a:pt x="501727" y="1413705"/>
                </a:moveTo>
                <a:lnTo>
                  <a:pt x="501023" y="1414263"/>
                </a:lnTo>
                <a:lnTo>
                  <a:pt x="501727" y="1413705"/>
                </a:lnTo>
                <a:close/>
              </a:path>
              <a:path w="3660775" h="1852929">
                <a:moveTo>
                  <a:pt x="651753" y="1294780"/>
                </a:moveTo>
                <a:lnTo>
                  <a:pt x="651176" y="1295152"/>
                </a:lnTo>
                <a:lnTo>
                  <a:pt x="651753" y="1294780"/>
                </a:lnTo>
                <a:close/>
              </a:path>
              <a:path w="3660775" h="1852929">
                <a:moveTo>
                  <a:pt x="801068" y="1181624"/>
                </a:moveTo>
                <a:lnTo>
                  <a:pt x="800453" y="1181996"/>
                </a:lnTo>
                <a:lnTo>
                  <a:pt x="801068" y="1181624"/>
                </a:lnTo>
                <a:close/>
              </a:path>
              <a:path w="3660775" h="1852929">
                <a:moveTo>
                  <a:pt x="949656" y="1074237"/>
                </a:moveTo>
                <a:lnTo>
                  <a:pt x="949004" y="1074609"/>
                </a:lnTo>
                <a:lnTo>
                  <a:pt x="949141" y="1074609"/>
                </a:lnTo>
                <a:lnTo>
                  <a:pt x="949656" y="1074237"/>
                </a:lnTo>
                <a:close/>
              </a:path>
              <a:path w="3660775" h="1852929">
                <a:moveTo>
                  <a:pt x="1097369" y="972620"/>
                </a:moveTo>
                <a:lnTo>
                  <a:pt x="1096661" y="972992"/>
                </a:lnTo>
                <a:lnTo>
                  <a:pt x="1096827" y="972992"/>
                </a:lnTo>
                <a:lnTo>
                  <a:pt x="1097369" y="972620"/>
                </a:lnTo>
                <a:close/>
              </a:path>
              <a:path w="3660775" h="1852929">
                <a:moveTo>
                  <a:pt x="1244188" y="876958"/>
                </a:moveTo>
                <a:lnTo>
                  <a:pt x="1243498" y="877331"/>
                </a:lnTo>
                <a:lnTo>
                  <a:pt x="1244188" y="876958"/>
                </a:lnTo>
                <a:close/>
              </a:path>
              <a:path w="3660775" h="1852929">
                <a:moveTo>
                  <a:pt x="1390209" y="786694"/>
                </a:moveTo>
                <a:lnTo>
                  <a:pt x="1390001" y="786694"/>
                </a:lnTo>
                <a:lnTo>
                  <a:pt x="1389255" y="787253"/>
                </a:lnTo>
                <a:lnTo>
                  <a:pt x="1390209" y="786694"/>
                </a:lnTo>
                <a:close/>
              </a:path>
              <a:path w="3660775" h="1852929">
                <a:moveTo>
                  <a:pt x="1534547" y="702199"/>
                </a:moveTo>
                <a:lnTo>
                  <a:pt x="1533802" y="702572"/>
                </a:lnTo>
                <a:lnTo>
                  <a:pt x="1534547" y="702199"/>
                </a:lnTo>
                <a:close/>
              </a:path>
              <a:path w="3660775" h="1852929">
                <a:moveTo>
                  <a:pt x="1678310" y="623102"/>
                </a:moveTo>
                <a:lnTo>
                  <a:pt x="1677975" y="623102"/>
                </a:lnTo>
                <a:lnTo>
                  <a:pt x="1677230" y="623660"/>
                </a:lnTo>
                <a:lnTo>
                  <a:pt x="1678310" y="623102"/>
                </a:lnTo>
                <a:close/>
              </a:path>
              <a:path w="3660775" h="1852929">
                <a:moveTo>
                  <a:pt x="1960921" y="481843"/>
                </a:moveTo>
                <a:lnTo>
                  <a:pt x="1959990" y="482215"/>
                </a:lnTo>
                <a:lnTo>
                  <a:pt x="1960149" y="482215"/>
                </a:lnTo>
                <a:lnTo>
                  <a:pt x="1960921" y="481843"/>
                </a:lnTo>
                <a:close/>
              </a:path>
              <a:path w="3660775" h="1852929">
                <a:moveTo>
                  <a:pt x="2100251" y="419309"/>
                </a:moveTo>
                <a:lnTo>
                  <a:pt x="2099320" y="419682"/>
                </a:lnTo>
                <a:lnTo>
                  <a:pt x="2100251" y="419309"/>
                </a:lnTo>
                <a:close/>
              </a:path>
              <a:path w="3660775" h="1852929">
                <a:moveTo>
                  <a:pt x="2237419" y="362189"/>
                </a:moveTo>
                <a:lnTo>
                  <a:pt x="2236974" y="362359"/>
                </a:lnTo>
                <a:lnTo>
                  <a:pt x="2237419" y="362189"/>
                </a:lnTo>
                <a:close/>
              </a:path>
              <a:path w="3660775" h="1852929">
                <a:moveTo>
                  <a:pt x="2237950" y="361987"/>
                </a:moveTo>
                <a:lnTo>
                  <a:pt x="2237419" y="362189"/>
                </a:lnTo>
                <a:lnTo>
                  <a:pt x="2237950" y="361987"/>
                </a:lnTo>
                <a:close/>
              </a:path>
              <a:path w="3660775" h="1852929">
                <a:moveTo>
                  <a:pt x="2374207" y="310062"/>
                </a:moveTo>
                <a:lnTo>
                  <a:pt x="2374070" y="310062"/>
                </a:lnTo>
                <a:lnTo>
                  <a:pt x="2373138" y="310434"/>
                </a:lnTo>
                <a:lnTo>
                  <a:pt x="2374207" y="310062"/>
                </a:lnTo>
                <a:close/>
              </a:path>
              <a:path w="3660775" h="1852929">
                <a:moveTo>
                  <a:pt x="2508629" y="263348"/>
                </a:moveTo>
                <a:lnTo>
                  <a:pt x="2508371" y="263348"/>
                </a:lnTo>
                <a:lnTo>
                  <a:pt x="2507440" y="263720"/>
                </a:lnTo>
                <a:lnTo>
                  <a:pt x="2508629" y="263348"/>
                </a:lnTo>
                <a:close/>
              </a:path>
              <a:path w="3660775" h="1852929">
                <a:moveTo>
                  <a:pt x="2641182" y="221845"/>
                </a:moveTo>
                <a:lnTo>
                  <a:pt x="2640065" y="222031"/>
                </a:lnTo>
                <a:lnTo>
                  <a:pt x="2640588" y="222031"/>
                </a:lnTo>
                <a:lnTo>
                  <a:pt x="2641182" y="221845"/>
                </a:lnTo>
                <a:close/>
              </a:path>
              <a:path w="3660775" h="1852929">
                <a:moveTo>
                  <a:pt x="2772345" y="185367"/>
                </a:moveTo>
                <a:lnTo>
                  <a:pt x="2771758" y="185367"/>
                </a:lnTo>
                <a:lnTo>
                  <a:pt x="2770827" y="185739"/>
                </a:lnTo>
                <a:lnTo>
                  <a:pt x="2772345" y="185367"/>
                </a:lnTo>
                <a:close/>
              </a:path>
              <a:path w="3660775" h="1852929">
                <a:moveTo>
                  <a:pt x="2901315" y="153914"/>
                </a:moveTo>
                <a:lnTo>
                  <a:pt x="2900658" y="153914"/>
                </a:lnTo>
                <a:lnTo>
                  <a:pt x="2899540" y="154286"/>
                </a:lnTo>
                <a:lnTo>
                  <a:pt x="2901315" y="153914"/>
                </a:lnTo>
                <a:close/>
              </a:path>
              <a:path w="3660775" h="1852929">
                <a:moveTo>
                  <a:pt x="3028353" y="127486"/>
                </a:moveTo>
                <a:lnTo>
                  <a:pt x="3027322" y="127486"/>
                </a:lnTo>
                <a:lnTo>
                  <a:pt x="3026204" y="127858"/>
                </a:lnTo>
                <a:lnTo>
                  <a:pt x="3028353" y="127486"/>
                </a:lnTo>
                <a:close/>
              </a:path>
              <a:path w="3660775" h="1852929">
                <a:moveTo>
                  <a:pt x="3151690" y="106126"/>
                </a:moveTo>
                <a:lnTo>
                  <a:pt x="3150633" y="106269"/>
                </a:lnTo>
                <a:lnTo>
                  <a:pt x="3150862" y="106269"/>
                </a:lnTo>
                <a:lnTo>
                  <a:pt x="3151690" y="106126"/>
                </a:lnTo>
                <a:close/>
              </a:path>
            </a:pathLst>
          </a:custGeom>
          <a:solidFill>
            <a:srgbClr val="0A1338"/>
          </a:solidFill>
        </p:spPr>
        <p:txBody>
          <a:bodyPr wrap="square" lIns="0" tIns="0" rIns="0" bIns="0" rtlCol="0"/>
          <a:lstStyle/>
          <a:p>
            <a:endParaRPr/>
          </a:p>
        </p:txBody>
      </p:sp>
      <p:sp>
        <p:nvSpPr>
          <p:cNvPr id="17" name="bk object 17"/>
          <p:cNvSpPr/>
          <p:nvPr/>
        </p:nvSpPr>
        <p:spPr>
          <a:xfrm>
            <a:off x="4961792" y="52336"/>
            <a:ext cx="7230745" cy="2686050"/>
          </a:xfrm>
          <a:custGeom>
            <a:avLst/>
            <a:gdLst/>
            <a:ahLst/>
            <a:cxnLst/>
            <a:rect l="l" t="t" r="r" b="b"/>
            <a:pathLst>
              <a:path w="7230745" h="2686050">
                <a:moveTo>
                  <a:pt x="7230206" y="0"/>
                </a:moveTo>
                <a:lnTo>
                  <a:pt x="7011749" y="8858"/>
                </a:lnTo>
                <a:lnTo>
                  <a:pt x="7011376" y="8858"/>
                </a:lnTo>
                <a:lnTo>
                  <a:pt x="6787106" y="19839"/>
                </a:lnTo>
                <a:lnTo>
                  <a:pt x="6786733" y="20025"/>
                </a:lnTo>
                <a:lnTo>
                  <a:pt x="6566747" y="32866"/>
                </a:lnTo>
                <a:lnTo>
                  <a:pt x="6351977" y="47755"/>
                </a:lnTo>
                <a:lnTo>
                  <a:pt x="6351604" y="47755"/>
                </a:lnTo>
                <a:lnTo>
                  <a:pt x="6141491" y="64133"/>
                </a:lnTo>
                <a:lnTo>
                  <a:pt x="6141118" y="64133"/>
                </a:lnTo>
                <a:lnTo>
                  <a:pt x="5935662" y="82186"/>
                </a:lnTo>
                <a:lnTo>
                  <a:pt x="5935289" y="82372"/>
                </a:lnTo>
                <a:lnTo>
                  <a:pt x="5734489" y="102100"/>
                </a:lnTo>
                <a:lnTo>
                  <a:pt x="5734303" y="102100"/>
                </a:lnTo>
                <a:lnTo>
                  <a:pt x="5537973" y="123503"/>
                </a:lnTo>
                <a:lnTo>
                  <a:pt x="5537601" y="123503"/>
                </a:lnTo>
                <a:lnTo>
                  <a:pt x="5345928" y="146395"/>
                </a:lnTo>
                <a:lnTo>
                  <a:pt x="5345555" y="146581"/>
                </a:lnTo>
                <a:lnTo>
                  <a:pt x="5158167" y="171147"/>
                </a:lnTo>
                <a:lnTo>
                  <a:pt x="5157794" y="171147"/>
                </a:lnTo>
                <a:lnTo>
                  <a:pt x="4974876" y="197017"/>
                </a:lnTo>
                <a:lnTo>
                  <a:pt x="4974504" y="197203"/>
                </a:lnTo>
                <a:lnTo>
                  <a:pt x="4795684" y="224562"/>
                </a:lnTo>
                <a:lnTo>
                  <a:pt x="4795311" y="224748"/>
                </a:lnTo>
                <a:lnTo>
                  <a:pt x="4620962" y="253595"/>
                </a:lnTo>
                <a:lnTo>
                  <a:pt x="4620589" y="253595"/>
                </a:lnTo>
                <a:lnTo>
                  <a:pt x="4450337" y="283931"/>
                </a:lnTo>
                <a:lnTo>
                  <a:pt x="4449965" y="283931"/>
                </a:lnTo>
                <a:lnTo>
                  <a:pt x="4283811" y="315756"/>
                </a:lnTo>
                <a:lnTo>
                  <a:pt x="4283252" y="315756"/>
                </a:lnTo>
                <a:lnTo>
                  <a:pt x="4121197" y="348884"/>
                </a:lnTo>
                <a:lnTo>
                  <a:pt x="4120824" y="348884"/>
                </a:lnTo>
                <a:lnTo>
                  <a:pt x="3962866" y="383129"/>
                </a:lnTo>
                <a:lnTo>
                  <a:pt x="3962494" y="383315"/>
                </a:lnTo>
                <a:lnTo>
                  <a:pt x="3808262" y="418862"/>
                </a:lnTo>
                <a:lnTo>
                  <a:pt x="3807889" y="418862"/>
                </a:lnTo>
                <a:lnTo>
                  <a:pt x="3657568" y="455712"/>
                </a:lnTo>
                <a:lnTo>
                  <a:pt x="3657196" y="455712"/>
                </a:lnTo>
                <a:lnTo>
                  <a:pt x="3510787" y="493679"/>
                </a:lnTo>
                <a:lnTo>
                  <a:pt x="3510228" y="493865"/>
                </a:lnTo>
                <a:lnTo>
                  <a:pt x="3367545" y="532949"/>
                </a:lnTo>
                <a:lnTo>
                  <a:pt x="3366986" y="533135"/>
                </a:lnTo>
                <a:lnTo>
                  <a:pt x="3228028" y="573335"/>
                </a:lnTo>
                <a:lnTo>
                  <a:pt x="3227469" y="573335"/>
                </a:lnTo>
                <a:lnTo>
                  <a:pt x="3092236" y="614652"/>
                </a:lnTo>
                <a:lnTo>
                  <a:pt x="2959984" y="657272"/>
                </a:lnTo>
                <a:lnTo>
                  <a:pt x="2959425" y="657272"/>
                </a:lnTo>
                <a:lnTo>
                  <a:pt x="2831084" y="700636"/>
                </a:lnTo>
                <a:lnTo>
                  <a:pt x="2705352" y="745302"/>
                </a:lnTo>
                <a:lnTo>
                  <a:pt x="2583717" y="790528"/>
                </a:lnTo>
                <a:lnTo>
                  <a:pt x="2583344" y="790714"/>
                </a:lnTo>
                <a:lnTo>
                  <a:pt x="2465062" y="836683"/>
                </a:lnTo>
                <a:lnTo>
                  <a:pt x="2464690" y="836869"/>
                </a:lnTo>
                <a:lnTo>
                  <a:pt x="2349574" y="883770"/>
                </a:lnTo>
                <a:lnTo>
                  <a:pt x="2349015" y="883956"/>
                </a:lnTo>
                <a:lnTo>
                  <a:pt x="2237439" y="931787"/>
                </a:lnTo>
                <a:lnTo>
                  <a:pt x="2236880" y="931973"/>
                </a:lnTo>
                <a:lnTo>
                  <a:pt x="2128284" y="980548"/>
                </a:lnTo>
                <a:lnTo>
                  <a:pt x="2127725" y="980734"/>
                </a:lnTo>
                <a:lnTo>
                  <a:pt x="2022296" y="1030054"/>
                </a:lnTo>
                <a:lnTo>
                  <a:pt x="2021737" y="1030240"/>
                </a:lnTo>
                <a:lnTo>
                  <a:pt x="1919288" y="1080304"/>
                </a:lnTo>
                <a:lnTo>
                  <a:pt x="1918730" y="1080490"/>
                </a:lnTo>
                <a:lnTo>
                  <a:pt x="1819075" y="1131112"/>
                </a:lnTo>
                <a:lnTo>
                  <a:pt x="1818516" y="1131485"/>
                </a:lnTo>
                <a:lnTo>
                  <a:pt x="1721841" y="1182665"/>
                </a:lnTo>
                <a:lnTo>
                  <a:pt x="1721282" y="1183037"/>
                </a:lnTo>
                <a:lnTo>
                  <a:pt x="1627402" y="1234963"/>
                </a:lnTo>
                <a:lnTo>
                  <a:pt x="1627029" y="1235149"/>
                </a:lnTo>
                <a:lnTo>
                  <a:pt x="1535943" y="1287632"/>
                </a:lnTo>
                <a:lnTo>
                  <a:pt x="1535384" y="1288005"/>
                </a:lnTo>
                <a:lnTo>
                  <a:pt x="1446905" y="1341046"/>
                </a:lnTo>
                <a:lnTo>
                  <a:pt x="1446347" y="1341419"/>
                </a:lnTo>
                <a:lnTo>
                  <a:pt x="1360662" y="1394833"/>
                </a:lnTo>
                <a:lnTo>
                  <a:pt x="1277026" y="1448991"/>
                </a:lnTo>
                <a:lnTo>
                  <a:pt x="1195253" y="1504080"/>
                </a:lnTo>
                <a:lnTo>
                  <a:pt x="1117020" y="1558797"/>
                </a:lnTo>
                <a:lnTo>
                  <a:pt x="1116647" y="1559170"/>
                </a:lnTo>
                <a:lnTo>
                  <a:pt x="1040648" y="1614259"/>
                </a:lnTo>
                <a:lnTo>
                  <a:pt x="1040276" y="1614631"/>
                </a:lnTo>
                <a:lnTo>
                  <a:pt x="966699" y="1669906"/>
                </a:lnTo>
                <a:lnTo>
                  <a:pt x="966140" y="1670278"/>
                </a:lnTo>
                <a:lnTo>
                  <a:pt x="894985" y="1726112"/>
                </a:lnTo>
                <a:lnTo>
                  <a:pt x="894240" y="1726670"/>
                </a:lnTo>
                <a:lnTo>
                  <a:pt x="758448" y="1838709"/>
                </a:lnTo>
                <a:lnTo>
                  <a:pt x="757517" y="1839454"/>
                </a:lnTo>
                <a:lnTo>
                  <a:pt x="629921" y="1952052"/>
                </a:lnTo>
                <a:lnTo>
                  <a:pt x="629176" y="1952796"/>
                </a:lnTo>
                <a:lnTo>
                  <a:pt x="509218" y="2065952"/>
                </a:lnTo>
                <a:lnTo>
                  <a:pt x="395220" y="2180411"/>
                </a:lnTo>
                <a:lnTo>
                  <a:pt x="289604" y="2293567"/>
                </a:lnTo>
                <a:lnTo>
                  <a:pt x="289045" y="2294311"/>
                </a:lnTo>
                <a:lnTo>
                  <a:pt x="189763" y="2406537"/>
                </a:lnTo>
                <a:lnTo>
                  <a:pt x="189204" y="2407281"/>
                </a:lnTo>
                <a:lnTo>
                  <a:pt x="95696" y="2518948"/>
                </a:lnTo>
                <a:lnTo>
                  <a:pt x="95137" y="2519693"/>
                </a:lnTo>
                <a:lnTo>
                  <a:pt x="7217" y="2630243"/>
                </a:lnTo>
                <a:lnTo>
                  <a:pt x="1041" y="2642300"/>
                </a:lnTo>
                <a:lnTo>
                  <a:pt x="0" y="2655368"/>
                </a:lnTo>
                <a:lnTo>
                  <a:pt x="3917" y="2667878"/>
                </a:lnTo>
                <a:lnTo>
                  <a:pt x="12619" y="2678260"/>
                </a:lnTo>
                <a:lnTo>
                  <a:pt x="24768" y="2684428"/>
                </a:lnTo>
                <a:lnTo>
                  <a:pt x="37859" y="2685449"/>
                </a:lnTo>
                <a:lnTo>
                  <a:pt x="50392" y="2681479"/>
                </a:lnTo>
                <a:lnTo>
                  <a:pt x="60864" y="2672677"/>
                </a:lnTo>
                <a:lnTo>
                  <a:pt x="148783" y="2562126"/>
                </a:lnTo>
                <a:lnTo>
                  <a:pt x="241733" y="2451204"/>
                </a:lnTo>
                <a:lnTo>
                  <a:pt x="340270" y="2339536"/>
                </a:lnTo>
                <a:lnTo>
                  <a:pt x="340406" y="2339536"/>
                </a:lnTo>
                <a:lnTo>
                  <a:pt x="444632" y="2227869"/>
                </a:lnTo>
                <a:lnTo>
                  <a:pt x="556348" y="2115644"/>
                </a:lnTo>
                <a:lnTo>
                  <a:pt x="556158" y="2115644"/>
                </a:lnTo>
                <a:lnTo>
                  <a:pt x="675327" y="2003232"/>
                </a:lnTo>
                <a:lnTo>
                  <a:pt x="675185" y="2003232"/>
                </a:lnTo>
                <a:lnTo>
                  <a:pt x="801937" y="1891379"/>
                </a:lnTo>
                <a:lnTo>
                  <a:pt x="937149" y="1779898"/>
                </a:lnTo>
                <a:lnTo>
                  <a:pt x="1007946" y="1724623"/>
                </a:lnTo>
                <a:lnTo>
                  <a:pt x="1080948" y="1669534"/>
                </a:lnTo>
                <a:lnTo>
                  <a:pt x="1156695" y="1614445"/>
                </a:lnTo>
                <a:lnTo>
                  <a:pt x="1156855" y="1614445"/>
                </a:lnTo>
                <a:lnTo>
                  <a:pt x="1234024" y="1560472"/>
                </a:lnTo>
                <a:lnTo>
                  <a:pt x="1314562" y="1506314"/>
                </a:lnTo>
                <a:lnTo>
                  <a:pt x="1314280" y="1506314"/>
                </a:lnTo>
                <a:lnTo>
                  <a:pt x="1397357" y="1452527"/>
                </a:lnTo>
                <a:lnTo>
                  <a:pt x="1397580" y="1452527"/>
                </a:lnTo>
                <a:lnTo>
                  <a:pt x="1482669" y="1399299"/>
                </a:lnTo>
                <a:lnTo>
                  <a:pt x="1570589" y="1346630"/>
                </a:lnTo>
                <a:lnTo>
                  <a:pt x="1660794" y="1294705"/>
                </a:lnTo>
                <a:lnTo>
                  <a:pt x="1754625" y="1242779"/>
                </a:lnTo>
                <a:lnTo>
                  <a:pt x="1754769" y="1242779"/>
                </a:lnTo>
                <a:lnTo>
                  <a:pt x="1850389" y="1192157"/>
                </a:lnTo>
                <a:lnTo>
                  <a:pt x="1850182" y="1192157"/>
                </a:lnTo>
                <a:lnTo>
                  <a:pt x="1949470" y="1141721"/>
                </a:lnTo>
                <a:lnTo>
                  <a:pt x="1949278" y="1141721"/>
                </a:lnTo>
                <a:lnTo>
                  <a:pt x="2051727" y="1091843"/>
                </a:lnTo>
                <a:lnTo>
                  <a:pt x="2156784" y="1042709"/>
                </a:lnTo>
                <a:lnTo>
                  <a:pt x="2157059" y="1042709"/>
                </a:lnTo>
                <a:lnTo>
                  <a:pt x="2264590" y="994692"/>
                </a:lnTo>
                <a:lnTo>
                  <a:pt x="2264448" y="994692"/>
                </a:lnTo>
                <a:lnTo>
                  <a:pt x="2375590" y="947048"/>
                </a:lnTo>
                <a:lnTo>
                  <a:pt x="2490395" y="900147"/>
                </a:lnTo>
                <a:lnTo>
                  <a:pt x="2608118" y="854364"/>
                </a:lnTo>
                <a:lnTo>
                  <a:pt x="2608245" y="854364"/>
                </a:lnTo>
                <a:lnTo>
                  <a:pt x="2728694" y="809511"/>
                </a:lnTo>
                <a:lnTo>
                  <a:pt x="2852913" y="765403"/>
                </a:lnTo>
                <a:lnTo>
                  <a:pt x="2981405" y="722225"/>
                </a:lnTo>
                <a:lnTo>
                  <a:pt x="2980846" y="722225"/>
                </a:lnTo>
                <a:lnTo>
                  <a:pt x="3112540" y="679977"/>
                </a:lnTo>
                <a:lnTo>
                  <a:pt x="3112777" y="679977"/>
                </a:lnTo>
                <a:lnTo>
                  <a:pt x="3247586" y="638846"/>
                </a:lnTo>
                <a:lnTo>
                  <a:pt x="3385985" y="598832"/>
                </a:lnTo>
                <a:lnTo>
                  <a:pt x="3385613" y="598832"/>
                </a:lnTo>
                <a:lnTo>
                  <a:pt x="3528296" y="559749"/>
                </a:lnTo>
                <a:lnTo>
                  <a:pt x="3528642" y="559749"/>
                </a:lnTo>
                <a:lnTo>
                  <a:pt x="3674333" y="521968"/>
                </a:lnTo>
                <a:lnTo>
                  <a:pt x="3674537" y="521968"/>
                </a:lnTo>
                <a:lnTo>
                  <a:pt x="3824095" y="485490"/>
                </a:lnTo>
                <a:lnTo>
                  <a:pt x="3823722" y="485490"/>
                </a:lnTo>
                <a:lnTo>
                  <a:pt x="3977768" y="449943"/>
                </a:lnTo>
                <a:lnTo>
                  <a:pt x="3977396" y="449943"/>
                </a:lnTo>
                <a:lnTo>
                  <a:pt x="4135353" y="415885"/>
                </a:lnTo>
                <a:lnTo>
                  <a:pt x="4134981" y="415885"/>
                </a:lnTo>
                <a:lnTo>
                  <a:pt x="4297036" y="382757"/>
                </a:lnTo>
                <a:lnTo>
                  <a:pt x="4297640" y="382757"/>
                </a:lnTo>
                <a:lnTo>
                  <a:pt x="4462631" y="351304"/>
                </a:lnTo>
                <a:lnTo>
                  <a:pt x="4462259" y="351304"/>
                </a:lnTo>
                <a:lnTo>
                  <a:pt x="4632510" y="320967"/>
                </a:lnTo>
                <a:lnTo>
                  <a:pt x="4633255" y="320967"/>
                </a:lnTo>
                <a:lnTo>
                  <a:pt x="4806487" y="292120"/>
                </a:lnTo>
                <a:lnTo>
                  <a:pt x="4807322" y="292120"/>
                </a:lnTo>
                <a:lnTo>
                  <a:pt x="4984749" y="264762"/>
                </a:lnTo>
                <a:lnTo>
                  <a:pt x="4984376" y="264762"/>
                </a:lnTo>
                <a:lnTo>
                  <a:pt x="5167480" y="238892"/>
                </a:lnTo>
                <a:lnTo>
                  <a:pt x="5167108" y="238892"/>
                </a:lnTo>
                <a:lnTo>
                  <a:pt x="5354496" y="214325"/>
                </a:lnTo>
                <a:lnTo>
                  <a:pt x="5354124" y="214325"/>
                </a:lnTo>
                <a:lnTo>
                  <a:pt x="5545797" y="191434"/>
                </a:lnTo>
                <a:lnTo>
                  <a:pt x="5545424" y="191434"/>
                </a:lnTo>
                <a:lnTo>
                  <a:pt x="5741567" y="170217"/>
                </a:lnTo>
                <a:lnTo>
                  <a:pt x="5741381" y="170217"/>
                </a:lnTo>
                <a:lnTo>
                  <a:pt x="5941995" y="150303"/>
                </a:lnTo>
                <a:lnTo>
                  <a:pt x="5943721" y="150303"/>
                </a:lnTo>
                <a:lnTo>
                  <a:pt x="6147265" y="132250"/>
                </a:lnTo>
                <a:lnTo>
                  <a:pt x="6146893" y="132250"/>
                </a:lnTo>
                <a:lnTo>
                  <a:pt x="6357006" y="115872"/>
                </a:lnTo>
                <a:lnTo>
                  <a:pt x="6359318" y="115872"/>
                </a:lnTo>
                <a:lnTo>
                  <a:pt x="6571404" y="101169"/>
                </a:lnTo>
                <a:lnTo>
                  <a:pt x="6571032" y="101169"/>
                </a:lnTo>
                <a:lnTo>
                  <a:pt x="6790831" y="88142"/>
                </a:lnTo>
                <a:lnTo>
                  <a:pt x="6794200" y="88142"/>
                </a:lnTo>
                <a:lnTo>
                  <a:pt x="7014915" y="77161"/>
                </a:lnTo>
                <a:lnTo>
                  <a:pt x="7014543" y="77161"/>
                </a:lnTo>
                <a:lnTo>
                  <a:pt x="7230206" y="68416"/>
                </a:lnTo>
                <a:lnTo>
                  <a:pt x="7230206" y="0"/>
                </a:lnTo>
                <a:close/>
              </a:path>
              <a:path w="7230745" h="2686050">
                <a:moveTo>
                  <a:pt x="148848" y="2562126"/>
                </a:moveTo>
                <a:lnTo>
                  <a:pt x="148225" y="2562871"/>
                </a:lnTo>
                <a:lnTo>
                  <a:pt x="148848" y="2562126"/>
                </a:lnTo>
                <a:close/>
              </a:path>
              <a:path w="7230745" h="2686050">
                <a:moveTo>
                  <a:pt x="241830" y="2451204"/>
                </a:moveTo>
                <a:lnTo>
                  <a:pt x="241174" y="2451948"/>
                </a:lnTo>
                <a:lnTo>
                  <a:pt x="241830" y="2451204"/>
                </a:lnTo>
                <a:close/>
              </a:path>
              <a:path w="7230745" h="2686050">
                <a:moveTo>
                  <a:pt x="340406" y="2339536"/>
                </a:moveTo>
                <a:lnTo>
                  <a:pt x="340270" y="2339536"/>
                </a:lnTo>
                <a:lnTo>
                  <a:pt x="339711" y="2340281"/>
                </a:lnTo>
                <a:lnTo>
                  <a:pt x="340406" y="2339536"/>
                </a:lnTo>
                <a:close/>
              </a:path>
              <a:path w="7230745" h="2686050">
                <a:moveTo>
                  <a:pt x="445327" y="2227125"/>
                </a:moveTo>
                <a:lnTo>
                  <a:pt x="444582" y="2227869"/>
                </a:lnTo>
                <a:lnTo>
                  <a:pt x="445327" y="2227125"/>
                </a:lnTo>
                <a:close/>
              </a:path>
              <a:path w="7230745" h="2686050">
                <a:moveTo>
                  <a:pt x="557089" y="2114899"/>
                </a:moveTo>
                <a:lnTo>
                  <a:pt x="556158" y="2115644"/>
                </a:lnTo>
                <a:lnTo>
                  <a:pt x="556348" y="2115644"/>
                </a:lnTo>
                <a:lnTo>
                  <a:pt x="557089" y="2114899"/>
                </a:lnTo>
                <a:close/>
              </a:path>
              <a:path w="7230745" h="2686050">
                <a:moveTo>
                  <a:pt x="676116" y="2002488"/>
                </a:moveTo>
                <a:lnTo>
                  <a:pt x="675185" y="2003232"/>
                </a:lnTo>
                <a:lnTo>
                  <a:pt x="675327" y="2003232"/>
                </a:lnTo>
                <a:lnTo>
                  <a:pt x="676116" y="2002488"/>
                </a:lnTo>
                <a:close/>
              </a:path>
              <a:path w="7230745" h="2686050">
                <a:moveTo>
                  <a:pt x="802781" y="1890635"/>
                </a:moveTo>
                <a:lnTo>
                  <a:pt x="801849" y="1891379"/>
                </a:lnTo>
                <a:lnTo>
                  <a:pt x="802781" y="1890635"/>
                </a:lnTo>
                <a:close/>
              </a:path>
              <a:path w="7230745" h="2686050">
                <a:moveTo>
                  <a:pt x="937827" y="1779340"/>
                </a:moveTo>
                <a:lnTo>
                  <a:pt x="937082" y="1779898"/>
                </a:lnTo>
                <a:lnTo>
                  <a:pt x="937827" y="1779340"/>
                </a:lnTo>
                <a:close/>
              </a:path>
              <a:path w="7230745" h="2686050">
                <a:moveTo>
                  <a:pt x="1008424" y="1724251"/>
                </a:moveTo>
                <a:lnTo>
                  <a:pt x="1007865" y="1724623"/>
                </a:lnTo>
                <a:lnTo>
                  <a:pt x="1008424" y="1724251"/>
                </a:lnTo>
                <a:close/>
              </a:path>
              <a:path w="7230745" h="2686050">
                <a:moveTo>
                  <a:pt x="1081442" y="1669162"/>
                </a:moveTo>
                <a:lnTo>
                  <a:pt x="1080883" y="1669534"/>
                </a:lnTo>
                <a:lnTo>
                  <a:pt x="1081442" y="1669162"/>
                </a:lnTo>
                <a:close/>
              </a:path>
              <a:path w="7230745" h="2686050">
                <a:moveTo>
                  <a:pt x="1156855" y="1614445"/>
                </a:moveTo>
                <a:lnTo>
                  <a:pt x="1156695" y="1614445"/>
                </a:lnTo>
                <a:lnTo>
                  <a:pt x="1156323" y="1614817"/>
                </a:lnTo>
                <a:lnTo>
                  <a:pt x="1156855" y="1614445"/>
                </a:lnTo>
                <a:close/>
              </a:path>
              <a:path w="7230745" h="2686050">
                <a:moveTo>
                  <a:pt x="1234556" y="1560100"/>
                </a:moveTo>
                <a:lnTo>
                  <a:pt x="1233998" y="1560472"/>
                </a:lnTo>
                <a:lnTo>
                  <a:pt x="1234556" y="1560100"/>
                </a:lnTo>
                <a:close/>
              </a:path>
              <a:path w="7230745" h="2686050">
                <a:moveTo>
                  <a:pt x="1314839" y="1506128"/>
                </a:moveTo>
                <a:lnTo>
                  <a:pt x="1314280" y="1506314"/>
                </a:lnTo>
                <a:lnTo>
                  <a:pt x="1314562" y="1506314"/>
                </a:lnTo>
                <a:lnTo>
                  <a:pt x="1314839" y="1506128"/>
                </a:lnTo>
                <a:close/>
              </a:path>
              <a:path w="7230745" h="2686050">
                <a:moveTo>
                  <a:pt x="1397580" y="1452527"/>
                </a:moveTo>
                <a:lnTo>
                  <a:pt x="1397357" y="1452527"/>
                </a:lnTo>
                <a:lnTo>
                  <a:pt x="1396985" y="1452900"/>
                </a:lnTo>
                <a:lnTo>
                  <a:pt x="1397580" y="1452527"/>
                </a:lnTo>
                <a:close/>
              </a:path>
              <a:path w="7230745" h="2686050">
                <a:moveTo>
                  <a:pt x="1482731" y="1399299"/>
                </a:moveTo>
                <a:lnTo>
                  <a:pt x="1482111" y="1399672"/>
                </a:lnTo>
                <a:lnTo>
                  <a:pt x="1482731" y="1399299"/>
                </a:lnTo>
                <a:close/>
              </a:path>
              <a:path w="7230745" h="2686050">
                <a:moveTo>
                  <a:pt x="1570676" y="1346630"/>
                </a:moveTo>
                <a:lnTo>
                  <a:pt x="1570030" y="1347002"/>
                </a:lnTo>
                <a:lnTo>
                  <a:pt x="1570676" y="1346630"/>
                </a:lnTo>
                <a:close/>
              </a:path>
              <a:path w="7230745" h="2686050">
                <a:moveTo>
                  <a:pt x="1661117" y="1294518"/>
                </a:moveTo>
                <a:lnTo>
                  <a:pt x="1660744" y="1294705"/>
                </a:lnTo>
                <a:lnTo>
                  <a:pt x="1661117" y="1294518"/>
                </a:lnTo>
                <a:close/>
              </a:path>
              <a:path w="7230745" h="2686050">
                <a:moveTo>
                  <a:pt x="1754769" y="1242779"/>
                </a:moveTo>
                <a:lnTo>
                  <a:pt x="1754625" y="1242779"/>
                </a:lnTo>
                <a:lnTo>
                  <a:pt x="1754066" y="1243152"/>
                </a:lnTo>
                <a:lnTo>
                  <a:pt x="1754769" y="1242779"/>
                </a:lnTo>
                <a:close/>
              </a:path>
              <a:path w="7230745" h="2686050">
                <a:moveTo>
                  <a:pt x="1850741" y="1191971"/>
                </a:moveTo>
                <a:lnTo>
                  <a:pt x="1850182" y="1192157"/>
                </a:lnTo>
                <a:lnTo>
                  <a:pt x="1850389" y="1192157"/>
                </a:lnTo>
                <a:lnTo>
                  <a:pt x="1850741" y="1191971"/>
                </a:lnTo>
                <a:close/>
              </a:path>
              <a:path w="7230745" h="2686050">
                <a:moveTo>
                  <a:pt x="1949837" y="1141535"/>
                </a:moveTo>
                <a:lnTo>
                  <a:pt x="1949278" y="1141721"/>
                </a:lnTo>
                <a:lnTo>
                  <a:pt x="1949470" y="1141721"/>
                </a:lnTo>
                <a:lnTo>
                  <a:pt x="1949837" y="1141535"/>
                </a:lnTo>
                <a:close/>
              </a:path>
              <a:path w="7230745" h="2686050">
                <a:moveTo>
                  <a:pt x="2157059" y="1042709"/>
                </a:moveTo>
                <a:lnTo>
                  <a:pt x="2156784" y="1042709"/>
                </a:lnTo>
                <a:lnTo>
                  <a:pt x="2156225" y="1043081"/>
                </a:lnTo>
                <a:lnTo>
                  <a:pt x="2157059" y="1042709"/>
                </a:lnTo>
                <a:close/>
              </a:path>
              <a:path w="7230745" h="2686050">
                <a:moveTo>
                  <a:pt x="2265007" y="994506"/>
                </a:moveTo>
                <a:lnTo>
                  <a:pt x="2264448" y="994692"/>
                </a:lnTo>
                <a:lnTo>
                  <a:pt x="2264590" y="994692"/>
                </a:lnTo>
                <a:lnTo>
                  <a:pt x="2265007" y="994506"/>
                </a:lnTo>
                <a:close/>
              </a:path>
              <a:path w="7230745" h="2686050">
                <a:moveTo>
                  <a:pt x="2376025" y="946862"/>
                </a:moveTo>
                <a:lnTo>
                  <a:pt x="2375466" y="947048"/>
                </a:lnTo>
                <a:lnTo>
                  <a:pt x="2376025" y="946862"/>
                </a:lnTo>
                <a:close/>
              </a:path>
              <a:path w="7230745" h="2686050">
                <a:moveTo>
                  <a:pt x="2490501" y="900147"/>
                </a:moveTo>
                <a:lnTo>
                  <a:pt x="2490022" y="900334"/>
                </a:lnTo>
                <a:lnTo>
                  <a:pt x="2490501" y="900147"/>
                </a:lnTo>
                <a:close/>
              </a:path>
              <a:path w="7230745" h="2686050">
                <a:moveTo>
                  <a:pt x="2608245" y="854364"/>
                </a:moveTo>
                <a:lnTo>
                  <a:pt x="2608118" y="854364"/>
                </a:lnTo>
                <a:lnTo>
                  <a:pt x="2607746" y="854550"/>
                </a:lnTo>
                <a:lnTo>
                  <a:pt x="2608245" y="854364"/>
                </a:lnTo>
                <a:close/>
              </a:path>
              <a:path w="7230745" h="2686050">
                <a:moveTo>
                  <a:pt x="2729194" y="809325"/>
                </a:moveTo>
                <a:lnTo>
                  <a:pt x="2728635" y="809511"/>
                </a:lnTo>
                <a:lnTo>
                  <a:pt x="2729194" y="809325"/>
                </a:lnTo>
                <a:close/>
              </a:path>
              <a:path w="7230745" h="2686050">
                <a:moveTo>
                  <a:pt x="3112777" y="679977"/>
                </a:moveTo>
                <a:lnTo>
                  <a:pt x="3112540" y="679977"/>
                </a:lnTo>
                <a:lnTo>
                  <a:pt x="3112167" y="680163"/>
                </a:lnTo>
                <a:lnTo>
                  <a:pt x="3112777" y="679977"/>
                </a:lnTo>
                <a:close/>
              </a:path>
              <a:path w="7230745" h="2686050">
                <a:moveTo>
                  <a:pt x="3247671" y="638846"/>
                </a:moveTo>
                <a:lnTo>
                  <a:pt x="3247027" y="639033"/>
                </a:lnTo>
                <a:lnTo>
                  <a:pt x="3247671" y="638846"/>
                </a:lnTo>
                <a:close/>
              </a:path>
              <a:path w="7230745" h="2686050">
                <a:moveTo>
                  <a:pt x="3528642" y="559749"/>
                </a:moveTo>
                <a:lnTo>
                  <a:pt x="3528296" y="559749"/>
                </a:lnTo>
                <a:lnTo>
                  <a:pt x="3527924" y="559935"/>
                </a:lnTo>
                <a:lnTo>
                  <a:pt x="3528642" y="559749"/>
                </a:lnTo>
                <a:close/>
              </a:path>
              <a:path w="7230745" h="2686050">
                <a:moveTo>
                  <a:pt x="3674537" y="521968"/>
                </a:moveTo>
                <a:lnTo>
                  <a:pt x="3674333" y="521968"/>
                </a:lnTo>
                <a:lnTo>
                  <a:pt x="3673774" y="522154"/>
                </a:lnTo>
                <a:lnTo>
                  <a:pt x="3674537" y="521968"/>
                </a:lnTo>
                <a:close/>
              </a:path>
              <a:path w="7230745" h="2686050">
                <a:moveTo>
                  <a:pt x="4297640" y="382757"/>
                </a:moveTo>
                <a:lnTo>
                  <a:pt x="4297036" y="382757"/>
                </a:lnTo>
                <a:lnTo>
                  <a:pt x="4296664" y="382943"/>
                </a:lnTo>
                <a:lnTo>
                  <a:pt x="4297640" y="382757"/>
                </a:lnTo>
                <a:close/>
              </a:path>
              <a:path w="7230745" h="2686050">
                <a:moveTo>
                  <a:pt x="4633255" y="320967"/>
                </a:moveTo>
                <a:lnTo>
                  <a:pt x="4632510" y="320967"/>
                </a:lnTo>
                <a:lnTo>
                  <a:pt x="4632138" y="321154"/>
                </a:lnTo>
                <a:lnTo>
                  <a:pt x="4633255" y="320967"/>
                </a:lnTo>
                <a:close/>
              </a:path>
              <a:path w="7230745" h="2686050">
                <a:moveTo>
                  <a:pt x="4807322" y="292120"/>
                </a:moveTo>
                <a:lnTo>
                  <a:pt x="4806487" y="292120"/>
                </a:lnTo>
                <a:lnTo>
                  <a:pt x="4806115" y="292306"/>
                </a:lnTo>
                <a:lnTo>
                  <a:pt x="4807322" y="292120"/>
                </a:lnTo>
                <a:close/>
              </a:path>
              <a:path w="7230745" h="2686050">
                <a:moveTo>
                  <a:pt x="5943721" y="150303"/>
                </a:moveTo>
                <a:lnTo>
                  <a:pt x="5941995" y="150303"/>
                </a:lnTo>
                <a:lnTo>
                  <a:pt x="5941622" y="150489"/>
                </a:lnTo>
                <a:lnTo>
                  <a:pt x="5943721" y="150303"/>
                </a:lnTo>
                <a:close/>
              </a:path>
              <a:path w="7230745" h="2686050">
                <a:moveTo>
                  <a:pt x="6359318" y="115872"/>
                </a:moveTo>
                <a:lnTo>
                  <a:pt x="6357006" y="115872"/>
                </a:lnTo>
                <a:lnTo>
                  <a:pt x="6356634" y="116058"/>
                </a:lnTo>
                <a:lnTo>
                  <a:pt x="6359318" y="115872"/>
                </a:lnTo>
                <a:close/>
              </a:path>
              <a:path w="7230745" h="2686050">
                <a:moveTo>
                  <a:pt x="6794200" y="88142"/>
                </a:moveTo>
                <a:lnTo>
                  <a:pt x="6790831" y="88142"/>
                </a:lnTo>
                <a:lnTo>
                  <a:pt x="6790459" y="88328"/>
                </a:lnTo>
                <a:lnTo>
                  <a:pt x="6794200" y="88142"/>
                </a:lnTo>
                <a:close/>
              </a:path>
            </a:pathLst>
          </a:custGeom>
          <a:solidFill>
            <a:srgbClr val="0A1338"/>
          </a:solidFill>
        </p:spPr>
        <p:txBody>
          <a:bodyPr wrap="square" lIns="0" tIns="0" rIns="0" bIns="0" rtlCol="0"/>
          <a:lstStyle/>
          <a:p>
            <a:endParaRPr/>
          </a:p>
        </p:txBody>
      </p:sp>
      <p:sp>
        <p:nvSpPr>
          <p:cNvPr id="18" name="bk object 18"/>
          <p:cNvSpPr/>
          <p:nvPr/>
        </p:nvSpPr>
        <p:spPr>
          <a:xfrm>
            <a:off x="4849006" y="2896052"/>
            <a:ext cx="89321" cy="90951"/>
          </a:xfrm>
          <a:prstGeom prst="rect">
            <a:avLst/>
          </a:prstGeom>
          <a:blipFill>
            <a:blip r:embed="rId2" cstate="print"/>
            <a:stretch>
              <a:fillRect/>
            </a:stretch>
          </a:blipFill>
        </p:spPr>
        <p:txBody>
          <a:bodyPr wrap="square" lIns="0" tIns="0" rIns="0" bIns="0" rtlCol="0"/>
          <a:lstStyle/>
          <a:p>
            <a:endParaRPr/>
          </a:p>
        </p:txBody>
      </p:sp>
      <p:sp>
        <p:nvSpPr>
          <p:cNvPr id="19" name="bk object 19"/>
          <p:cNvSpPr/>
          <p:nvPr/>
        </p:nvSpPr>
        <p:spPr>
          <a:xfrm>
            <a:off x="3718559" y="3320905"/>
            <a:ext cx="89317" cy="90927"/>
          </a:xfrm>
          <a:prstGeom prst="rect">
            <a:avLst/>
          </a:prstGeom>
          <a:blipFill>
            <a:blip r:embed="rId3" cstate="print"/>
            <a:stretch>
              <a:fillRect/>
            </a:stretch>
          </a:blipFill>
        </p:spPr>
        <p:txBody>
          <a:bodyPr wrap="square" lIns="0" tIns="0" rIns="0" bIns="0" rtlCol="0"/>
          <a:lstStyle/>
          <a:p>
            <a:endParaRPr/>
          </a:p>
        </p:txBody>
      </p:sp>
      <p:sp>
        <p:nvSpPr>
          <p:cNvPr id="20" name="bk object 20"/>
          <p:cNvSpPr/>
          <p:nvPr/>
        </p:nvSpPr>
        <p:spPr>
          <a:xfrm>
            <a:off x="3849746" y="2996942"/>
            <a:ext cx="1005840" cy="456565"/>
          </a:xfrm>
          <a:custGeom>
            <a:avLst/>
            <a:gdLst/>
            <a:ahLst/>
            <a:cxnLst/>
            <a:rect l="l" t="t" r="r" b="b"/>
            <a:pathLst>
              <a:path w="1005839" h="456564">
                <a:moveTo>
                  <a:pt x="648175" y="387894"/>
                </a:moveTo>
                <a:lnTo>
                  <a:pt x="258193" y="387894"/>
                </a:lnTo>
                <a:lnTo>
                  <a:pt x="287082" y="416333"/>
                </a:lnTo>
                <a:lnTo>
                  <a:pt x="320812" y="437446"/>
                </a:lnTo>
                <a:lnTo>
                  <a:pt x="358471" y="450833"/>
                </a:lnTo>
                <a:lnTo>
                  <a:pt x="399143" y="456094"/>
                </a:lnTo>
                <a:lnTo>
                  <a:pt x="408911" y="456094"/>
                </a:lnTo>
                <a:lnTo>
                  <a:pt x="458236" y="453004"/>
                </a:lnTo>
                <a:lnTo>
                  <a:pt x="506517" y="444220"/>
                </a:lnTo>
                <a:lnTo>
                  <a:pt x="553535" y="430466"/>
                </a:lnTo>
                <a:lnTo>
                  <a:pt x="599072" y="412467"/>
                </a:lnTo>
                <a:lnTo>
                  <a:pt x="642910" y="390947"/>
                </a:lnTo>
                <a:lnTo>
                  <a:pt x="648175" y="387894"/>
                </a:lnTo>
                <a:close/>
              </a:path>
              <a:path w="1005839" h="456564">
                <a:moveTo>
                  <a:pt x="431237" y="0"/>
                </a:moveTo>
                <a:lnTo>
                  <a:pt x="383815" y="6673"/>
                </a:lnTo>
                <a:lnTo>
                  <a:pt x="337193" y="25418"/>
                </a:lnTo>
                <a:lnTo>
                  <a:pt x="294185" y="54324"/>
                </a:lnTo>
                <a:lnTo>
                  <a:pt x="257605" y="91482"/>
                </a:lnTo>
                <a:lnTo>
                  <a:pt x="230267" y="134979"/>
                </a:lnTo>
                <a:lnTo>
                  <a:pt x="215311" y="176388"/>
                </a:lnTo>
                <a:lnTo>
                  <a:pt x="207942" y="218992"/>
                </a:lnTo>
                <a:lnTo>
                  <a:pt x="207898" y="261861"/>
                </a:lnTo>
                <a:lnTo>
                  <a:pt x="214919" y="304069"/>
                </a:lnTo>
                <a:lnTo>
                  <a:pt x="163985" y="313166"/>
                </a:lnTo>
                <a:lnTo>
                  <a:pt x="117233" y="319339"/>
                </a:lnTo>
                <a:lnTo>
                  <a:pt x="76760" y="322850"/>
                </a:lnTo>
                <a:lnTo>
                  <a:pt x="44660" y="323962"/>
                </a:lnTo>
                <a:lnTo>
                  <a:pt x="27672" y="327669"/>
                </a:lnTo>
                <a:lnTo>
                  <a:pt x="13432" y="337634"/>
                </a:lnTo>
                <a:lnTo>
                  <a:pt x="3641" y="352128"/>
                </a:lnTo>
                <a:lnTo>
                  <a:pt x="0" y="369421"/>
                </a:lnTo>
                <a:lnTo>
                  <a:pt x="3641" y="387538"/>
                </a:lnTo>
                <a:lnTo>
                  <a:pt x="13432" y="402457"/>
                </a:lnTo>
                <a:lnTo>
                  <a:pt x="27672" y="412580"/>
                </a:lnTo>
                <a:lnTo>
                  <a:pt x="44660" y="416309"/>
                </a:lnTo>
                <a:lnTo>
                  <a:pt x="83126" y="414667"/>
                </a:lnTo>
                <a:lnTo>
                  <a:pt x="133631" y="409560"/>
                </a:lnTo>
                <a:lnTo>
                  <a:pt x="193034" y="400725"/>
                </a:lnTo>
                <a:lnTo>
                  <a:pt x="258193" y="387894"/>
                </a:lnTo>
                <a:lnTo>
                  <a:pt x="648175" y="387894"/>
                </a:lnTo>
                <a:lnTo>
                  <a:pt x="684830" y="366634"/>
                </a:lnTo>
                <a:lnTo>
                  <a:pt x="687054" y="365159"/>
                </a:lnTo>
                <a:lnTo>
                  <a:pt x="401934" y="365159"/>
                </a:lnTo>
                <a:lnTo>
                  <a:pt x="390946" y="364626"/>
                </a:lnTo>
                <a:lnTo>
                  <a:pt x="381004" y="363028"/>
                </a:lnTo>
                <a:lnTo>
                  <a:pt x="372108" y="360363"/>
                </a:lnTo>
                <a:lnTo>
                  <a:pt x="364259" y="356633"/>
                </a:lnTo>
                <a:lnTo>
                  <a:pt x="413427" y="337698"/>
                </a:lnTo>
                <a:lnTo>
                  <a:pt x="459328" y="314900"/>
                </a:lnTo>
                <a:lnTo>
                  <a:pt x="500257" y="288107"/>
                </a:lnTo>
                <a:lnTo>
                  <a:pt x="507758" y="281335"/>
                </a:lnTo>
                <a:lnTo>
                  <a:pt x="301449" y="281335"/>
                </a:lnTo>
                <a:lnTo>
                  <a:pt x="297285" y="255088"/>
                </a:lnTo>
                <a:lnTo>
                  <a:pt x="302038" y="201004"/>
                </a:lnTo>
                <a:lnTo>
                  <a:pt x="332717" y="142709"/>
                </a:lnTo>
                <a:lnTo>
                  <a:pt x="362855" y="116510"/>
                </a:lnTo>
                <a:lnTo>
                  <a:pt x="397178" y="98836"/>
                </a:lnTo>
                <a:lnTo>
                  <a:pt x="431237" y="92352"/>
                </a:lnTo>
                <a:lnTo>
                  <a:pt x="577460" y="92352"/>
                </a:lnTo>
                <a:lnTo>
                  <a:pt x="560164" y="58924"/>
                </a:lnTo>
                <a:lnTo>
                  <a:pt x="529580" y="28598"/>
                </a:lnTo>
                <a:lnTo>
                  <a:pt x="486738" y="7751"/>
                </a:lnTo>
                <a:lnTo>
                  <a:pt x="431237" y="0"/>
                </a:lnTo>
                <a:close/>
              </a:path>
              <a:path w="1005839" h="456564">
                <a:moveTo>
                  <a:pt x="931934" y="284175"/>
                </a:moveTo>
                <a:lnTo>
                  <a:pt x="796896" y="284175"/>
                </a:lnTo>
                <a:lnTo>
                  <a:pt x="852437" y="335367"/>
                </a:lnTo>
                <a:lnTo>
                  <a:pt x="895808" y="371909"/>
                </a:lnTo>
                <a:lnTo>
                  <a:pt x="935055" y="402102"/>
                </a:lnTo>
                <a:lnTo>
                  <a:pt x="960171" y="410627"/>
                </a:lnTo>
                <a:lnTo>
                  <a:pt x="971359" y="409317"/>
                </a:lnTo>
                <a:lnTo>
                  <a:pt x="1004754" y="373750"/>
                </a:lnTo>
                <a:lnTo>
                  <a:pt x="1004841" y="356099"/>
                </a:lnTo>
                <a:lnTo>
                  <a:pt x="998650" y="339783"/>
                </a:lnTo>
                <a:lnTo>
                  <a:pt x="986702" y="326802"/>
                </a:lnTo>
                <a:lnTo>
                  <a:pt x="977127" y="320384"/>
                </a:lnTo>
                <a:lnTo>
                  <a:pt x="951981" y="301045"/>
                </a:lnTo>
                <a:lnTo>
                  <a:pt x="931934" y="284175"/>
                </a:lnTo>
                <a:close/>
              </a:path>
              <a:path w="1005839" h="456564">
                <a:moveTo>
                  <a:pt x="660029" y="5198"/>
                </a:moveTo>
                <a:lnTo>
                  <a:pt x="643369" y="11376"/>
                </a:lnTo>
                <a:lnTo>
                  <a:pt x="630592" y="24355"/>
                </a:lnTo>
                <a:lnTo>
                  <a:pt x="623834" y="40668"/>
                </a:lnTo>
                <a:lnTo>
                  <a:pt x="623354" y="58314"/>
                </a:lnTo>
                <a:lnTo>
                  <a:pt x="629415" y="75297"/>
                </a:lnTo>
                <a:lnTo>
                  <a:pt x="662913" y="123440"/>
                </a:lnTo>
                <a:lnTo>
                  <a:pt x="695754" y="168619"/>
                </a:lnTo>
                <a:lnTo>
                  <a:pt x="734086" y="217394"/>
                </a:lnTo>
                <a:lnTo>
                  <a:pt x="699206" y="245479"/>
                </a:lnTo>
                <a:lnTo>
                  <a:pt x="661775" y="272649"/>
                </a:lnTo>
                <a:lnTo>
                  <a:pt x="622120" y="297988"/>
                </a:lnTo>
                <a:lnTo>
                  <a:pt x="580568" y="320579"/>
                </a:lnTo>
                <a:lnTo>
                  <a:pt x="537447" y="339509"/>
                </a:lnTo>
                <a:lnTo>
                  <a:pt x="493083" y="353859"/>
                </a:lnTo>
                <a:lnTo>
                  <a:pt x="447803" y="362714"/>
                </a:lnTo>
                <a:lnTo>
                  <a:pt x="401934" y="365159"/>
                </a:lnTo>
                <a:lnTo>
                  <a:pt x="687054" y="365159"/>
                </a:lnTo>
                <a:lnTo>
                  <a:pt x="724613" y="340250"/>
                </a:lnTo>
                <a:lnTo>
                  <a:pt x="762041" y="312522"/>
                </a:lnTo>
                <a:lnTo>
                  <a:pt x="796896" y="284175"/>
                </a:lnTo>
                <a:lnTo>
                  <a:pt x="931934" y="284175"/>
                </a:lnTo>
                <a:lnTo>
                  <a:pt x="913487" y="268651"/>
                </a:lnTo>
                <a:lnTo>
                  <a:pt x="863873" y="223073"/>
                </a:lnTo>
                <a:lnTo>
                  <a:pt x="917150" y="168464"/>
                </a:lnTo>
                <a:lnTo>
                  <a:pt x="926852" y="157713"/>
                </a:lnTo>
                <a:lnTo>
                  <a:pt x="801082" y="157713"/>
                </a:lnTo>
                <a:lnTo>
                  <a:pt x="765620" y="111887"/>
                </a:lnTo>
                <a:lnTo>
                  <a:pt x="735135" y="69262"/>
                </a:lnTo>
                <a:lnTo>
                  <a:pt x="713548" y="37826"/>
                </a:lnTo>
                <a:lnTo>
                  <a:pt x="704783" y="25572"/>
                </a:lnTo>
                <a:lnTo>
                  <a:pt x="692832" y="12563"/>
                </a:lnTo>
                <a:lnTo>
                  <a:pt x="677215" y="5683"/>
                </a:lnTo>
                <a:lnTo>
                  <a:pt x="660029" y="5198"/>
                </a:lnTo>
                <a:close/>
              </a:path>
              <a:path w="1005839" h="456564">
                <a:moveTo>
                  <a:pt x="577460" y="92352"/>
                </a:moveTo>
                <a:lnTo>
                  <a:pt x="431237" y="92352"/>
                </a:lnTo>
                <a:lnTo>
                  <a:pt x="444234" y="93040"/>
                </a:lnTo>
                <a:lnTo>
                  <a:pt x="466130" y="97858"/>
                </a:lnTo>
                <a:lnTo>
                  <a:pt x="486980" y="110934"/>
                </a:lnTo>
                <a:lnTo>
                  <a:pt x="496837" y="136399"/>
                </a:lnTo>
                <a:lnTo>
                  <a:pt x="495246" y="151297"/>
                </a:lnTo>
                <a:lnTo>
                  <a:pt x="470325" y="194661"/>
                </a:lnTo>
                <a:lnTo>
                  <a:pt x="439028" y="220986"/>
                </a:lnTo>
                <a:lnTo>
                  <a:pt x="398969" y="244387"/>
                </a:lnTo>
                <a:lnTo>
                  <a:pt x="352369" y="264593"/>
                </a:lnTo>
                <a:lnTo>
                  <a:pt x="301449" y="281335"/>
                </a:lnTo>
                <a:lnTo>
                  <a:pt x="507758" y="281335"/>
                </a:lnTo>
                <a:lnTo>
                  <a:pt x="558091" y="228672"/>
                </a:lnTo>
                <a:lnTo>
                  <a:pt x="583782" y="166861"/>
                </a:lnTo>
                <a:lnTo>
                  <a:pt x="586159" y="133560"/>
                </a:lnTo>
                <a:lnTo>
                  <a:pt x="578890" y="95116"/>
                </a:lnTo>
                <a:lnTo>
                  <a:pt x="577460" y="92352"/>
                </a:lnTo>
                <a:close/>
              </a:path>
              <a:path w="1005839" h="456564">
                <a:moveTo>
                  <a:pt x="956336" y="4441"/>
                </a:moveTo>
                <a:lnTo>
                  <a:pt x="939634" y="9613"/>
                </a:lnTo>
                <a:lnTo>
                  <a:pt x="925287" y="21313"/>
                </a:lnTo>
                <a:lnTo>
                  <a:pt x="916476" y="32835"/>
                </a:lnTo>
                <a:lnTo>
                  <a:pt x="891441" y="62341"/>
                </a:lnTo>
                <a:lnTo>
                  <a:pt x="852277" y="105432"/>
                </a:lnTo>
                <a:lnTo>
                  <a:pt x="801082" y="157713"/>
                </a:lnTo>
                <a:lnTo>
                  <a:pt x="926852" y="157713"/>
                </a:lnTo>
                <a:lnTo>
                  <a:pt x="958260" y="122910"/>
                </a:lnTo>
                <a:lnTo>
                  <a:pt x="984976" y="91208"/>
                </a:lnTo>
                <a:lnTo>
                  <a:pt x="1005365" y="44581"/>
                </a:lnTo>
                <a:lnTo>
                  <a:pt x="1000372" y="27996"/>
                </a:lnTo>
                <a:lnTo>
                  <a:pt x="989493" y="14215"/>
                </a:lnTo>
                <a:lnTo>
                  <a:pt x="973566" y="5930"/>
                </a:lnTo>
                <a:lnTo>
                  <a:pt x="956336" y="4441"/>
                </a:lnTo>
                <a:close/>
              </a:path>
            </a:pathLst>
          </a:custGeom>
          <a:solidFill>
            <a:srgbClr val="007AFF"/>
          </a:solidFill>
        </p:spPr>
        <p:txBody>
          <a:bodyPr wrap="square" lIns="0" tIns="0" rIns="0" bIns="0" rtlCol="0"/>
          <a:lstStyle/>
          <a:p>
            <a:endParaRPr/>
          </a:p>
        </p:txBody>
      </p:sp>
      <p:sp>
        <p:nvSpPr>
          <p:cNvPr id="21" name="bk object 21"/>
          <p:cNvSpPr/>
          <p:nvPr/>
        </p:nvSpPr>
        <p:spPr>
          <a:xfrm>
            <a:off x="4932728" y="2996942"/>
            <a:ext cx="405130" cy="530225"/>
          </a:xfrm>
          <a:custGeom>
            <a:avLst/>
            <a:gdLst/>
            <a:ahLst/>
            <a:cxnLst/>
            <a:rect l="l" t="t" r="r" b="b"/>
            <a:pathLst>
              <a:path w="405129" h="530225">
                <a:moveTo>
                  <a:pt x="44670" y="4258"/>
                </a:moveTo>
                <a:lnTo>
                  <a:pt x="27094" y="7766"/>
                </a:lnTo>
                <a:lnTo>
                  <a:pt x="12916" y="17402"/>
                </a:lnTo>
                <a:lnTo>
                  <a:pt x="3447" y="31832"/>
                </a:lnTo>
                <a:lnTo>
                  <a:pt x="0" y="49725"/>
                </a:lnTo>
                <a:lnTo>
                  <a:pt x="0" y="485933"/>
                </a:lnTo>
                <a:lnTo>
                  <a:pt x="3643" y="503604"/>
                </a:lnTo>
                <a:lnTo>
                  <a:pt x="13439" y="517546"/>
                </a:lnTo>
                <a:lnTo>
                  <a:pt x="27683" y="526693"/>
                </a:lnTo>
                <a:lnTo>
                  <a:pt x="44670" y="529978"/>
                </a:lnTo>
                <a:lnTo>
                  <a:pt x="62242" y="526693"/>
                </a:lnTo>
                <a:lnTo>
                  <a:pt x="76414" y="517546"/>
                </a:lnTo>
                <a:lnTo>
                  <a:pt x="85876" y="503604"/>
                </a:lnTo>
                <a:lnTo>
                  <a:pt x="89321" y="485933"/>
                </a:lnTo>
                <a:lnTo>
                  <a:pt x="89321" y="345267"/>
                </a:lnTo>
                <a:lnTo>
                  <a:pt x="361903" y="345267"/>
                </a:lnTo>
                <a:lnTo>
                  <a:pt x="362323" y="344829"/>
                </a:lnTo>
                <a:lnTo>
                  <a:pt x="367972" y="335320"/>
                </a:lnTo>
                <a:lnTo>
                  <a:pt x="202364" y="335320"/>
                </a:lnTo>
                <a:lnTo>
                  <a:pt x="158582" y="326151"/>
                </a:lnTo>
                <a:lnTo>
                  <a:pt x="122121" y="300332"/>
                </a:lnTo>
                <a:lnTo>
                  <a:pt x="97173" y="260392"/>
                </a:lnTo>
                <a:lnTo>
                  <a:pt x="87926" y="208858"/>
                </a:lnTo>
                <a:lnTo>
                  <a:pt x="87926" y="207438"/>
                </a:lnTo>
                <a:lnTo>
                  <a:pt x="97173" y="155094"/>
                </a:lnTo>
                <a:lnTo>
                  <a:pt x="122121" y="114738"/>
                </a:lnTo>
                <a:lnTo>
                  <a:pt x="158582" y="88765"/>
                </a:lnTo>
                <a:lnTo>
                  <a:pt x="202364" y="79575"/>
                </a:lnTo>
                <a:lnTo>
                  <a:pt x="368143" y="79575"/>
                </a:lnTo>
                <a:lnTo>
                  <a:pt x="365616" y="75297"/>
                </a:lnTo>
                <a:lnTo>
                  <a:pt x="89321" y="75297"/>
                </a:lnTo>
                <a:lnTo>
                  <a:pt x="89321" y="49725"/>
                </a:lnTo>
                <a:lnTo>
                  <a:pt x="85876" y="31832"/>
                </a:lnTo>
                <a:lnTo>
                  <a:pt x="76414" y="17402"/>
                </a:lnTo>
                <a:lnTo>
                  <a:pt x="62242" y="7766"/>
                </a:lnTo>
                <a:lnTo>
                  <a:pt x="44670" y="4258"/>
                </a:lnTo>
                <a:close/>
              </a:path>
              <a:path w="405129" h="530225">
                <a:moveTo>
                  <a:pt x="361903" y="345267"/>
                </a:moveTo>
                <a:lnTo>
                  <a:pt x="89321" y="345267"/>
                </a:lnTo>
                <a:lnTo>
                  <a:pt x="112814" y="371731"/>
                </a:lnTo>
                <a:lnTo>
                  <a:pt x="142189" y="393932"/>
                </a:lnTo>
                <a:lnTo>
                  <a:pt x="178629" y="409206"/>
                </a:lnTo>
                <a:lnTo>
                  <a:pt x="223313" y="414890"/>
                </a:lnTo>
                <a:lnTo>
                  <a:pt x="262360" y="410337"/>
                </a:lnTo>
                <a:lnTo>
                  <a:pt x="299553" y="396910"/>
                </a:lnTo>
                <a:lnTo>
                  <a:pt x="333379" y="374958"/>
                </a:lnTo>
                <a:lnTo>
                  <a:pt x="361903" y="345267"/>
                </a:lnTo>
                <a:close/>
              </a:path>
              <a:path w="405129" h="530225">
                <a:moveTo>
                  <a:pt x="368143" y="79575"/>
                </a:moveTo>
                <a:lnTo>
                  <a:pt x="202364" y="79575"/>
                </a:lnTo>
                <a:lnTo>
                  <a:pt x="245129" y="88765"/>
                </a:lnTo>
                <a:lnTo>
                  <a:pt x="280695" y="114738"/>
                </a:lnTo>
                <a:lnTo>
                  <a:pt x="305007" y="155094"/>
                </a:lnTo>
                <a:lnTo>
                  <a:pt x="314011" y="207438"/>
                </a:lnTo>
                <a:lnTo>
                  <a:pt x="314011" y="208858"/>
                </a:lnTo>
                <a:lnTo>
                  <a:pt x="305007" y="261589"/>
                </a:lnTo>
                <a:lnTo>
                  <a:pt x="280695" y="301397"/>
                </a:lnTo>
                <a:lnTo>
                  <a:pt x="245129" y="326551"/>
                </a:lnTo>
                <a:lnTo>
                  <a:pt x="202364" y="335320"/>
                </a:lnTo>
                <a:lnTo>
                  <a:pt x="367972" y="335320"/>
                </a:lnTo>
                <a:lnTo>
                  <a:pt x="384872" y="306870"/>
                </a:lnTo>
                <a:lnTo>
                  <a:pt x="399512" y="261430"/>
                </a:lnTo>
                <a:lnTo>
                  <a:pt x="404728" y="208858"/>
                </a:lnTo>
                <a:lnTo>
                  <a:pt x="404728" y="207438"/>
                </a:lnTo>
                <a:lnTo>
                  <a:pt x="399512" y="153893"/>
                </a:lnTo>
                <a:lnTo>
                  <a:pt x="384872" y="107905"/>
                </a:lnTo>
                <a:lnTo>
                  <a:pt x="368143" y="79575"/>
                </a:lnTo>
                <a:close/>
              </a:path>
              <a:path w="405129" h="530225">
                <a:moveTo>
                  <a:pt x="223313" y="0"/>
                </a:moveTo>
                <a:lnTo>
                  <a:pt x="179414" y="5973"/>
                </a:lnTo>
                <a:lnTo>
                  <a:pt x="143236" y="22203"/>
                </a:lnTo>
                <a:lnTo>
                  <a:pt x="113598" y="46156"/>
                </a:lnTo>
                <a:lnTo>
                  <a:pt x="89321" y="75297"/>
                </a:lnTo>
                <a:lnTo>
                  <a:pt x="365616" y="75297"/>
                </a:lnTo>
                <a:lnTo>
                  <a:pt x="333379" y="39590"/>
                </a:lnTo>
                <a:lnTo>
                  <a:pt x="299553" y="17761"/>
                </a:lnTo>
                <a:lnTo>
                  <a:pt x="262360" y="4481"/>
                </a:lnTo>
                <a:lnTo>
                  <a:pt x="223313" y="0"/>
                </a:lnTo>
                <a:close/>
              </a:path>
            </a:pathLst>
          </a:custGeom>
          <a:solidFill>
            <a:srgbClr val="0A1338"/>
          </a:solidFill>
        </p:spPr>
        <p:txBody>
          <a:bodyPr wrap="square" lIns="0" tIns="0" rIns="0" bIns="0" rtlCol="0"/>
          <a:lstStyle/>
          <a:p>
            <a:endParaRPr/>
          </a:p>
        </p:txBody>
      </p:sp>
      <p:sp>
        <p:nvSpPr>
          <p:cNvPr id="22" name="bk object 22"/>
          <p:cNvSpPr/>
          <p:nvPr/>
        </p:nvSpPr>
        <p:spPr>
          <a:xfrm>
            <a:off x="5400267" y="3001201"/>
            <a:ext cx="231775" cy="406400"/>
          </a:xfrm>
          <a:custGeom>
            <a:avLst/>
            <a:gdLst/>
            <a:ahLst/>
            <a:cxnLst/>
            <a:rect l="l" t="t" r="r" b="b"/>
            <a:pathLst>
              <a:path w="231775" h="406400">
                <a:moveTo>
                  <a:pt x="44651" y="0"/>
                </a:moveTo>
                <a:lnTo>
                  <a:pt x="27078" y="3508"/>
                </a:lnTo>
                <a:lnTo>
                  <a:pt x="12907" y="13143"/>
                </a:lnTo>
                <a:lnTo>
                  <a:pt x="3444" y="27573"/>
                </a:lnTo>
                <a:lnTo>
                  <a:pt x="0" y="45466"/>
                </a:lnTo>
                <a:lnTo>
                  <a:pt x="0" y="360900"/>
                </a:lnTo>
                <a:lnTo>
                  <a:pt x="3444" y="378794"/>
                </a:lnTo>
                <a:lnTo>
                  <a:pt x="12907" y="393225"/>
                </a:lnTo>
                <a:lnTo>
                  <a:pt x="27078" y="402860"/>
                </a:lnTo>
                <a:lnTo>
                  <a:pt x="44651" y="406368"/>
                </a:lnTo>
                <a:lnTo>
                  <a:pt x="62235" y="402660"/>
                </a:lnTo>
                <a:lnTo>
                  <a:pt x="76412" y="392692"/>
                </a:lnTo>
                <a:lnTo>
                  <a:pt x="85876" y="378194"/>
                </a:lnTo>
                <a:lnTo>
                  <a:pt x="89321" y="360900"/>
                </a:lnTo>
                <a:lnTo>
                  <a:pt x="89321" y="242967"/>
                </a:lnTo>
                <a:lnTo>
                  <a:pt x="97084" y="180808"/>
                </a:lnTo>
                <a:lnTo>
                  <a:pt x="118980" y="134632"/>
                </a:lnTo>
                <a:lnTo>
                  <a:pt x="152921" y="103905"/>
                </a:lnTo>
                <a:lnTo>
                  <a:pt x="196820" y="88093"/>
                </a:lnTo>
                <a:lnTo>
                  <a:pt x="200495" y="86674"/>
                </a:lnTo>
                <a:lnTo>
                  <a:pt x="89321" y="86674"/>
                </a:lnTo>
                <a:lnTo>
                  <a:pt x="89321" y="45466"/>
                </a:lnTo>
                <a:lnTo>
                  <a:pt x="85876" y="27573"/>
                </a:lnTo>
                <a:lnTo>
                  <a:pt x="76412" y="13143"/>
                </a:lnTo>
                <a:lnTo>
                  <a:pt x="62235" y="3508"/>
                </a:lnTo>
                <a:lnTo>
                  <a:pt x="44651" y="0"/>
                </a:lnTo>
                <a:close/>
              </a:path>
              <a:path w="231775" h="406400">
                <a:moveTo>
                  <a:pt x="186959" y="0"/>
                </a:moveTo>
                <a:lnTo>
                  <a:pt x="158180" y="6550"/>
                </a:lnTo>
                <a:lnTo>
                  <a:pt x="131352" y="24689"/>
                </a:lnTo>
                <a:lnTo>
                  <a:pt x="107918" y="52153"/>
                </a:lnTo>
                <a:lnTo>
                  <a:pt x="89321" y="86674"/>
                </a:lnTo>
                <a:lnTo>
                  <a:pt x="200495" y="86674"/>
                </a:lnTo>
                <a:lnTo>
                  <a:pt x="210497" y="82811"/>
                </a:lnTo>
                <a:lnTo>
                  <a:pt x="221541" y="73530"/>
                </a:lnTo>
                <a:lnTo>
                  <a:pt x="228922" y="60519"/>
                </a:lnTo>
                <a:lnTo>
                  <a:pt x="231611" y="44046"/>
                </a:lnTo>
                <a:lnTo>
                  <a:pt x="228558" y="26376"/>
                </a:lnTo>
                <a:lnTo>
                  <a:pt x="219750" y="12433"/>
                </a:lnTo>
                <a:lnTo>
                  <a:pt x="205709" y="3286"/>
                </a:lnTo>
                <a:lnTo>
                  <a:pt x="186959" y="0"/>
                </a:lnTo>
                <a:close/>
              </a:path>
            </a:pathLst>
          </a:custGeom>
          <a:solidFill>
            <a:srgbClr val="0A1338"/>
          </a:solidFill>
        </p:spPr>
        <p:txBody>
          <a:bodyPr wrap="square" lIns="0" tIns="0" rIns="0" bIns="0" rtlCol="0"/>
          <a:lstStyle/>
          <a:p>
            <a:endParaRPr/>
          </a:p>
        </p:txBody>
      </p:sp>
      <p:sp>
        <p:nvSpPr>
          <p:cNvPr id="23" name="bk object 23"/>
          <p:cNvSpPr/>
          <p:nvPr/>
        </p:nvSpPr>
        <p:spPr>
          <a:xfrm>
            <a:off x="5641738" y="2996942"/>
            <a:ext cx="377190" cy="415290"/>
          </a:xfrm>
          <a:custGeom>
            <a:avLst/>
            <a:gdLst/>
            <a:ahLst/>
            <a:cxnLst/>
            <a:rect l="l" t="t" r="r" b="b"/>
            <a:pathLst>
              <a:path w="377189" h="415289">
                <a:moveTo>
                  <a:pt x="191071" y="0"/>
                </a:moveTo>
                <a:lnTo>
                  <a:pt x="145338" y="5525"/>
                </a:lnTo>
                <a:lnTo>
                  <a:pt x="104374" y="21241"/>
                </a:lnTo>
                <a:lnTo>
                  <a:pt x="69003" y="45854"/>
                </a:lnTo>
                <a:lnTo>
                  <a:pt x="40054" y="78073"/>
                </a:lnTo>
                <a:lnTo>
                  <a:pt x="18353" y="116605"/>
                </a:lnTo>
                <a:lnTo>
                  <a:pt x="4726" y="160157"/>
                </a:lnTo>
                <a:lnTo>
                  <a:pt x="0" y="207438"/>
                </a:lnTo>
                <a:lnTo>
                  <a:pt x="0" y="208858"/>
                </a:lnTo>
                <a:lnTo>
                  <a:pt x="5194" y="259195"/>
                </a:lnTo>
                <a:lnTo>
                  <a:pt x="20047" y="303766"/>
                </a:lnTo>
                <a:lnTo>
                  <a:pt x="43466" y="341849"/>
                </a:lnTo>
                <a:lnTo>
                  <a:pt x="74358" y="372723"/>
                </a:lnTo>
                <a:lnTo>
                  <a:pt x="111628" y="395669"/>
                </a:lnTo>
                <a:lnTo>
                  <a:pt x="154184" y="409964"/>
                </a:lnTo>
                <a:lnTo>
                  <a:pt x="200931" y="414890"/>
                </a:lnTo>
                <a:lnTo>
                  <a:pt x="243217" y="411271"/>
                </a:lnTo>
                <a:lnTo>
                  <a:pt x="280374" y="400859"/>
                </a:lnTo>
                <a:lnTo>
                  <a:pt x="341956" y="362318"/>
                </a:lnTo>
                <a:lnTo>
                  <a:pt x="352456" y="340998"/>
                </a:lnTo>
                <a:lnTo>
                  <a:pt x="202420" y="340998"/>
                </a:lnTo>
                <a:lnTo>
                  <a:pt x="161931" y="334429"/>
                </a:lnTo>
                <a:lnTo>
                  <a:pt x="128001" y="315073"/>
                </a:lnTo>
                <a:lnTo>
                  <a:pt x="103000" y="283463"/>
                </a:lnTo>
                <a:lnTo>
                  <a:pt x="89303" y="240128"/>
                </a:lnTo>
                <a:lnTo>
                  <a:pt x="334886" y="240128"/>
                </a:lnTo>
                <a:lnTo>
                  <a:pt x="350845" y="236842"/>
                </a:lnTo>
                <a:lnTo>
                  <a:pt x="364189" y="227694"/>
                </a:lnTo>
                <a:lnTo>
                  <a:pt x="373346" y="213752"/>
                </a:lnTo>
                <a:lnTo>
                  <a:pt x="376747" y="196081"/>
                </a:lnTo>
                <a:lnTo>
                  <a:pt x="375257" y="180446"/>
                </a:lnTo>
                <a:lnTo>
                  <a:pt x="89303" y="180446"/>
                </a:lnTo>
                <a:lnTo>
                  <a:pt x="100867" y="137640"/>
                </a:lnTo>
                <a:lnTo>
                  <a:pt x="122233" y="104426"/>
                </a:lnTo>
                <a:lnTo>
                  <a:pt x="152251" y="82935"/>
                </a:lnTo>
                <a:lnTo>
                  <a:pt x="189769" y="75297"/>
                </a:lnTo>
                <a:lnTo>
                  <a:pt x="338331" y="75297"/>
                </a:lnTo>
                <a:lnTo>
                  <a:pt x="316326" y="48542"/>
                </a:lnTo>
                <a:lnTo>
                  <a:pt x="282231" y="22966"/>
                </a:lnTo>
                <a:lnTo>
                  <a:pt x="240488" y="6089"/>
                </a:lnTo>
                <a:lnTo>
                  <a:pt x="191071" y="0"/>
                </a:lnTo>
                <a:close/>
              </a:path>
              <a:path w="377189" h="415289">
                <a:moveTo>
                  <a:pt x="318142" y="298371"/>
                </a:moveTo>
                <a:lnTo>
                  <a:pt x="306979" y="298371"/>
                </a:lnTo>
                <a:lnTo>
                  <a:pt x="301397" y="301229"/>
                </a:lnTo>
                <a:lnTo>
                  <a:pt x="294514" y="306908"/>
                </a:lnTo>
                <a:lnTo>
                  <a:pt x="274813" y="320627"/>
                </a:lnTo>
                <a:lnTo>
                  <a:pt x="253141" y="331413"/>
                </a:lnTo>
                <a:lnTo>
                  <a:pt x="229132" y="338469"/>
                </a:lnTo>
                <a:lnTo>
                  <a:pt x="202420" y="340998"/>
                </a:lnTo>
                <a:lnTo>
                  <a:pt x="352456" y="340998"/>
                </a:lnTo>
                <a:lnTo>
                  <a:pt x="353119" y="335320"/>
                </a:lnTo>
                <a:lnTo>
                  <a:pt x="350401" y="320555"/>
                </a:lnTo>
                <a:lnTo>
                  <a:pt x="342956" y="308853"/>
                </a:lnTo>
                <a:lnTo>
                  <a:pt x="331848" y="301147"/>
                </a:lnTo>
                <a:lnTo>
                  <a:pt x="318142" y="298371"/>
                </a:lnTo>
                <a:close/>
              </a:path>
              <a:path w="377189" h="415289">
                <a:moveTo>
                  <a:pt x="338331" y="75297"/>
                </a:moveTo>
                <a:lnTo>
                  <a:pt x="189769" y="75297"/>
                </a:lnTo>
                <a:lnTo>
                  <a:pt x="229830" y="83334"/>
                </a:lnTo>
                <a:lnTo>
                  <a:pt x="259792" y="105491"/>
                </a:lnTo>
                <a:lnTo>
                  <a:pt x="279534" y="138838"/>
                </a:lnTo>
                <a:lnTo>
                  <a:pt x="288932" y="180446"/>
                </a:lnTo>
                <a:lnTo>
                  <a:pt x="375257" y="180446"/>
                </a:lnTo>
                <a:lnTo>
                  <a:pt x="372984" y="156587"/>
                </a:lnTo>
                <a:lnTo>
                  <a:pt x="361676" y="117441"/>
                </a:lnTo>
                <a:lnTo>
                  <a:pt x="342799" y="80730"/>
                </a:lnTo>
                <a:lnTo>
                  <a:pt x="338331" y="75297"/>
                </a:lnTo>
                <a:close/>
              </a:path>
            </a:pathLst>
          </a:custGeom>
          <a:solidFill>
            <a:srgbClr val="0A1338"/>
          </a:solidFill>
        </p:spPr>
        <p:txBody>
          <a:bodyPr wrap="square" lIns="0" tIns="0" rIns="0" bIns="0" rtlCol="0"/>
          <a:lstStyle/>
          <a:p>
            <a:endParaRPr/>
          </a:p>
        </p:txBody>
      </p:sp>
      <p:sp>
        <p:nvSpPr>
          <p:cNvPr id="24" name="bk object 24"/>
          <p:cNvSpPr/>
          <p:nvPr/>
        </p:nvSpPr>
        <p:spPr>
          <a:xfrm>
            <a:off x="6049184" y="2998362"/>
            <a:ext cx="311785" cy="412115"/>
          </a:xfrm>
          <a:custGeom>
            <a:avLst/>
            <a:gdLst/>
            <a:ahLst/>
            <a:cxnLst/>
            <a:rect l="l" t="t" r="r" b="b"/>
            <a:pathLst>
              <a:path w="311785" h="412114">
                <a:moveTo>
                  <a:pt x="44651" y="296951"/>
                </a:moveTo>
                <a:lnTo>
                  <a:pt x="36279" y="296951"/>
                </a:lnTo>
                <a:lnTo>
                  <a:pt x="22369" y="299727"/>
                </a:lnTo>
                <a:lnTo>
                  <a:pt x="10814" y="307433"/>
                </a:lnTo>
                <a:lnTo>
                  <a:pt x="2921" y="319135"/>
                </a:lnTo>
                <a:lnTo>
                  <a:pt x="0" y="333900"/>
                </a:lnTo>
                <a:lnTo>
                  <a:pt x="1462" y="343980"/>
                </a:lnTo>
                <a:lnTo>
                  <a:pt x="53299" y="385674"/>
                </a:lnTo>
                <a:lnTo>
                  <a:pt x="90582" y="400327"/>
                </a:lnTo>
                <a:lnTo>
                  <a:pt x="128666" y="409118"/>
                </a:lnTo>
                <a:lnTo>
                  <a:pt x="166140" y="412049"/>
                </a:lnTo>
                <a:lnTo>
                  <a:pt x="212310" y="407093"/>
                </a:lnTo>
                <a:lnTo>
                  <a:pt x="252184" y="392179"/>
                </a:lnTo>
                <a:lnTo>
                  <a:pt x="283485" y="367240"/>
                </a:lnTo>
                <a:lnTo>
                  <a:pt x="299632" y="339579"/>
                </a:lnTo>
                <a:lnTo>
                  <a:pt x="168931" y="339579"/>
                </a:lnTo>
                <a:lnTo>
                  <a:pt x="141262" y="337183"/>
                </a:lnTo>
                <a:lnTo>
                  <a:pt x="112931" y="329994"/>
                </a:lnTo>
                <a:lnTo>
                  <a:pt x="84320" y="318010"/>
                </a:lnTo>
                <a:lnTo>
                  <a:pt x="55814" y="301229"/>
                </a:lnTo>
                <a:lnTo>
                  <a:pt x="51721" y="298371"/>
                </a:lnTo>
                <a:lnTo>
                  <a:pt x="44651" y="296951"/>
                </a:lnTo>
                <a:close/>
              </a:path>
              <a:path w="311785" h="412114">
                <a:moveTo>
                  <a:pt x="159071" y="0"/>
                </a:moveTo>
                <a:lnTo>
                  <a:pt x="114553" y="5478"/>
                </a:lnTo>
                <a:lnTo>
                  <a:pt x="76197" y="21324"/>
                </a:lnTo>
                <a:lnTo>
                  <a:pt x="46147" y="46650"/>
                </a:lnTo>
                <a:lnTo>
                  <a:pt x="26545" y="80572"/>
                </a:lnTo>
                <a:lnTo>
                  <a:pt x="19535" y="122203"/>
                </a:lnTo>
                <a:lnTo>
                  <a:pt x="19535" y="123622"/>
                </a:lnTo>
                <a:lnTo>
                  <a:pt x="30479" y="171194"/>
                </a:lnTo>
                <a:lnTo>
                  <a:pt x="58953" y="203716"/>
                </a:lnTo>
                <a:lnTo>
                  <a:pt x="98416" y="225318"/>
                </a:lnTo>
                <a:lnTo>
                  <a:pt x="142326" y="240128"/>
                </a:lnTo>
                <a:lnTo>
                  <a:pt x="175309" y="250387"/>
                </a:lnTo>
                <a:lnTo>
                  <a:pt x="202885" y="261441"/>
                </a:lnTo>
                <a:lnTo>
                  <a:pt x="221810" y="275690"/>
                </a:lnTo>
                <a:lnTo>
                  <a:pt x="228839" y="295532"/>
                </a:lnTo>
                <a:lnTo>
                  <a:pt x="228839" y="296951"/>
                </a:lnTo>
                <a:lnTo>
                  <a:pt x="224763" y="315007"/>
                </a:lnTo>
                <a:lnTo>
                  <a:pt x="212978" y="328394"/>
                </a:lnTo>
                <a:lnTo>
                  <a:pt x="194146" y="336717"/>
                </a:lnTo>
                <a:lnTo>
                  <a:pt x="168931" y="339579"/>
                </a:lnTo>
                <a:lnTo>
                  <a:pt x="299632" y="339579"/>
                </a:lnTo>
                <a:lnTo>
                  <a:pt x="303935" y="332208"/>
                </a:lnTo>
                <a:lnTo>
                  <a:pt x="311258" y="287014"/>
                </a:lnTo>
                <a:lnTo>
                  <a:pt x="311258" y="285594"/>
                </a:lnTo>
                <a:lnTo>
                  <a:pt x="300333" y="240041"/>
                </a:lnTo>
                <a:lnTo>
                  <a:pt x="272002" y="207807"/>
                </a:lnTo>
                <a:lnTo>
                  <a:pt x="232926" y="185696"/>
                </a:lnTo>
                <a:lnTo>
                  <a:pt x="189769" y="170508"/>
                </a:lnTo>
                <a:lnTo>
                  <a:pt x="156661" y="159228"/>
                </a:lnTo>
                <a:lnTo>
                  <a:pt x="128628" y="147418"/>
                </a:lnTo>
                <a:lnTo>
                  <a:pt x="109213" y="132942"/>
                </a:lnTo>
                <a:lnTo>
                  <a:pt x="101954" y="113666"/>
                </a:lnTo>
                <a:lnTo>
                  <a:pt x="101954" y="112246"/>
                </a:lnTo>
                <a:lnTo>
                  <a:pt x="105550" y="96439"/>
                </a:lnTo>
                <a:lnTo>
                  <a:pt x="116070" y="83827"/>
                </a:lnTo>
                <a:lnTo>
                  <a:pt x="133114" y="75478"/>
                </a:lnTo>
                <a:lnTo>
                  <a:pt x="156280" y="72458"/>
                </a:lnTo>
                <a:lnTo>
                  <a:pt x="302062" y="72458"/>
                </a:lnTo>
                <a:lnTo>
                  <a:pt x="302886" y="68199"/>
                </a:lnTo>
                <a:lnTo>
                  <a:pt x="281862" y="32689"/>
                </a:lnTo>
                <a:lnTo>
                  <a:pt x="222071" y="8884"/>
                </a:lnTo>
                <a:lnTo>
                  <a:pt x="190632" y="2310"/>
                </a:lnTo>
                <a:lnTo>
                  <a:pt x="159071" y="0"/>
                </a:lnTo>
                <a:close/>
              </a:path>
              <a:path w="311785" h="412114">
                <a:moveTo>
                  <a:pt x="302062" y="72458"/>
                </a:moveTo>
                <a:lnTo>
                  <a:pt x="156280" y="72458"/>
                </a:lnTo>
                <a:lnTo>
                  <a:pt x="177943" y="74480"/>
                </a:lnTo>
                <a:lnTo>
                  <a:pt x="200792" y="80101"/>
                </a:lnTo>
                <a:lnTo>
                  <a:pt x="224408" y="88653"/>
                </a:lnTo>
                <a:lnTo>
                  <a:pt x="248374" y="99469"/>
                </a:lnTo>
                <a:lnTo>
                  <a:pt x="253955" y="103728"/>
                </a:lnTo>
                <a:lnTo>
                  <a:pt x="258234" y="105148"/>
                </a:lnTo>
                <a:lnTo>
                  <a:pt x="266606" y="105148"/>
                </a:lnTo>
                <a:lnTo>
                  <a:pt x="281066" y="102172"/>
                </a:lnTo>
                <a:lnTo>
                  <a:pt x="292560" y="94134"/>
                </a:lnTo>
                <a:lnTo>
                  <a:pt x="300147" y="82365"/>
                </a:lnTo>
                <a:lnTo>
                  <a:pt x="302062" y="72458"/>
                </a:lnTo>
                <a:close/>
              </a:path>
            </a:pathLst>
          </a:custGeom>
          <a:solidFill>
            <a:srgbClr val="0A1338"/>
          </a:solidFill>
        </p:spPr>
        <p:txBody>
          <a:bodyPr wrap="square" lIns="0" tIns="0" rIns="0" bIns="0" rtlCol="0"/>
          <a:lstStyle/>
          <a:p>
            <a:endParaRPr/>
          </a:p>
        </p:txBody>
      </p:sp>
      <p:sp>
        <p:nvSpPr>
          <p:cNvPr id="25" name="bk object 25"/>
          <p:cNvSpPr/>
          <p:nvPr/>
        </p:nvSpPr>
        <p:spPr>
          <a:xfrm>
            <a:off x="6395419" y="2998362"/>
            <a:ext cx="309880" cy="412115"/>
          </a:xfrm>
          <a:custGeom>
            <a:avLst/>
            <a:gdLst/>
            <a:ahLst/>
            <a:cxnLst/>
            <a:rect l="l" t="t" r="r" b="b"/>
            <a:pathLst>
              <a:path w="309879" h="412114">
                <a:moveTo>
                  <a:pt x="43163" y="296951"/>
                </a:moveTo>
                <a:lnTo>
                  <a:pt x="36279" y="296951"/>
                </a:lnTo>
                <a:lnTo>
                  <a:pt x="21741" y="299727"/>
                </a:lnTo>
                <a:lnTo>
                  <a:pt x="10255" y="307433"/>
                </a:lnTo>
                <a:lnTo>
                  <a:pt x="2712" y="319135"/>
                </a:lnTo>
                <a:lnTo>
                  <a:pt x="0" y="333900"/>
                </a:lnTo>
                <a:lnTo>
                  <a:pt x="1229" y="343980"/>
                </a:lnTo>
                <a:lnTo>
                  <a:pt x="51811" y="385674"/>
                </a:lnTo>
                <a:lnTo>
                  <a:pt x="89093" y="400327"/>
                </a:lnTo>
                <a:lnTo>
                  <a:pt x="127178" y="409118"/>
                </a:lnTo>
                <a:lnTo>
                  <a:pt x="164652" y="412049"/>
                </a:lnTo>
                <a:lnTo>
                  <a:pt x="211322" y="407093"/>
                </a:lnTo>
                <a:lnTo>
                  <a:pt x="251258" y="392179"/>
                </a:lnTo>
                <a:lnTo>
                  <a:pt x="282371" y="367240"/>
                </a:lnTo>
                <a:lnTo>
                  <a:pt x="298322" y="339579"/>
                </a:lnTo>
                <a:lnTo>
                  <a:pt x="167443" y="339579"/>
                </a:lnTo>
                <a:lnTo>
                  <a:pt x="139774" y="337183"/>
                </a:lnTo>
                <a:lnTo>
                  <a:pt x="111442" y="329994"/>
                </a:lnTo>
                <a:lnTo>
                  <a:pt x="82832" y="318010"/>
                </a:lnTo>
                <a:lnTo>
                  <a:pt x="54326" y="301229"/>
                </a:lnTo>
                <a:lnTo>
                  <a:pt x="50232" y="298371"/>
                </a:lnTo>
                <a:lnTo>
                  <a:pt x="43163" y="296951"/>
                </a:lnTo>
                <a:close/>
              </a:path>
              <a:path w="309879" h="412114">
                <a:moveTo>
                  <a:pt x="157582" y="0"/>
                </a:moveTo>
                <a:lnTo>
                  <a:pt x="113065" y="5478"/>
                </a:lnTo>
                <a:lnTo>
                  <a:pt x="74709" y="21324"/>
                </a:lnTo>
                <a:lnTo>
                  <a:pt x="44658" y="46650"/>
                </a:lnTo>
                <a:lnTo>
                  <a:pt x="25056" y="80572"/>
                </a:lnTo>
                <a:lnTo>
                  <a:pt x="18046" y="122203"/>
                </a:lnTo>
                <a:lnTo>
                  <a:pt x="18046" y="123622"/>
                </a:lnTo>
                <a:lnTo>
                  <a:pt x="28991" y="171194"/>
                </a:lnTo>
                <a:lnTo>
                  <a:pt x="57465" y="203716"/>
                </a:lnTo>
                <a:lnTo>
                  <a:pt x="96928" y="225318"/>
                </a:lnTo>
                <a:lnTo>
                  <a:pt x="140838" y="240128"/>
                </a:lnTo>
                <a:lnTo>
                  <a:pt x="173821" y="250387"/>
                </a:lnTo>
                <a:lnTo>
                  <a:pt x="201397" y="261441"/>
                </a:lnTo>
                <a:lnTo>
                  <a:pt x="220321" y="275690"/>
                </a:lnTo>
                <a:lnTo>
                  <a:pt x="227350" y="295532"/>
                </a:lnTo>
                <a:lnTo>
                  <a:pt x="227350" y="296951"/>
                </a:lnTo>
                <a:lnTo>
                  <a:pt x="223275" y="315007"/>
                </a:lnTo>
                <a:lnTo>
                  <a:pt x="211490" y="328394"/>
                </a:lnTo>
                <a:lnTo>
                  <a:pt x="192658" y="336717"/>
                </a:lnTo>
                <a:lnTo>
                  <a:pt x="167443" y="339579"/>
                </a:lnTo>
                <a:lnTo>
                  <a:pt x="298322" y="339579"/>
                </a:lnTo>
                <a:lnTo>
                  <a:pt x="302572" y="332208"/>
                </a:lnTo>
                <a:lnTo>
                  <a:pt x="309770" y="287014"/>
                </a:lnTo>
                <a:lnTo>
                  <a:pt x="309770" y="285594"/>
                </a:lnTo>
                <a:lnTo>
                  <a:pt x="298845" y="240041"/>
                </a:lnTo>
                <a:lnTo>
                  <a:pt x="270513" y="207807"/>
                </a:lnTo>
                <a:lnTo>
                  <a:pt x="231438" y="185696"/>
                </a:lnTo>
                <a:lnTo>
                  <a:pt x="188280" y="170508"/>
                </a:lnTo>
                <a:lnTo>
                  <a:pt x="155172" y="159228"/>
                </a:lnTo>
                <a:lnTo>
                  <a:pt x="127140" y="147418"/>
                </a:lnTo>
                <a:lnTo>
                  <a:pt x="107724" y="132942"/>
                </a:lnTo>
                <a:lnTo>
                  <a:pt x="100465" y="113666"/>
                </a:lnTo>
                <a:lnTo>
                  <a:pt x="100465" y="112246"/>
                </a:lnTo>
                <a:lnTo>
                  <a:pt x="104061" y="96439"/>
                </a:lnTo>
                <a:lnTo>
                  <a:pt x="114582" y="83827"/>
                </a:lnTo>
                <a:lnTo>
                  <a:pt x="131626" y="75478"/>
                </a:lnTo>
                <a:lnTo>
                  <a:pt x="154792" y="72458"/>
                </a:lnTo>
                <a:lnTo>
                  <a:pt x="300574" y="72458"/>
                </a:lnTo>
                <a:lnTo>
                  <a:pt x="301397" y="68199"/>
                </a:lnTo>
                <a:lnTo>
                  <a:pt x="280374" y="32689"/>
                </a:lnTo>
                <a:lnTo>
                  <a:pt x="220583" y="8884"/>
                </a:lnTo>
                <a:lnTo>
                  <a:pt x="189144" y="2310"/>
                </a:lnTo>
                <a:lnTo>
                  <a:pt x="157582" y="0"/>
                </a:lnTo>
                <a:close/>
              </a:path>
              <a:path w="309879" h="412114">
                <a:moveTo>
                  <a:pt x="300574" y="72458"/>
                </a:moveTo>
                <a:lnTo>
                  <a:pt x="154792" y="72458"/>
                </a:lnTo>
                <a:lnTo>
                  <a:pt x="176454" y="74480"/>
                </a:lnTo>
                <a:lnTo>
                  <a:pt x="199304" y="80101"/>
                </a:lnTo>
                <a:lnTo>
                  <a:pt x="222920" y="88653"/>
                </a:lnTo>
                <a:lnTo>
                  <a:pt x="246885" y="99469"/>
                </a:lnTo>
                <a:lnTo>
                  <a:pt x="252467" y="103728"/>
                </a:lnTo>
                <a:lnTo>
                  <a:pt x="258048" y="105148"/>
                </a:lnTo>
                <a:lnTo>
                  <a:pt x="265118" y="105148"/>
                </a:lnTo>
                <a:lnTo>
                  <a:pt x="279577" y="102172"/>
                </a:lnTo>
                <a:lnTo>
                  <a:pt x="291072" y="94134"/>
                </a:lnTo>
                <a:lnTo>
                  <a:pt x="298659" y="82365"/>
                </a:lnTo>
                <a:lnTo>
                  <a:pt x="300574" y="72458"/>
                </a:lnTo>
                <a:close/>
              </a:path>
            </a:pathLst>
          </a:custGeom>
          <a:solidFill>
            <a:srgbClr val="0A1338"/>
          </a:solidFill>
        </p:spPr>
        <p:txBody>
          <a:bodyPr wrap="square" lIns="0" tIns="0" rIns="0" bIns="0" rtlCol="0"/>
          <a:lstStyle/>
          <a:p>
            <a:endParaRPr/>
          </a:p>
        </p:txBody>
      </p:sp>
      <p:sp>
        <p:nvSpPr>
          <p:cNvPr id="26" name="bk object 26"/>
          <p:cNvSpPr/>
          <p:nvPr/>
        </p:nvSpPr>
        <p:spPr>
          <a:xfrm>
            <a:off x="6774957" y="2860543"/>
            <a:ext cx="89535" cy="547370"/>
          </a:xfrm>
          <a:custGeom>
            <a:avLst/>
            <a:gdLst/>
            <a:ahLst/>
            <a:cxnLst/>
            <a:rect l="l" t="t" r="r" b="b"/>
            <a:pathLst>
              <a:path w="89534" h="547370">
                <a:moveTo>
                  <a:pt x="70515" y="0"/>
                </a:moveTo>
                <a:lnTo>
                  <a:pt x="18788" y="0"/>
                </a:lnTo>
                <a:lnTo>
                  <a:pt x="12907" y="3728"/>
                </a:lnTo>
                <a:lnTo>
                  <a:pt x="3444" y="17243"/>
                </a:lnTo>
                <a:lnTo>
                  <a:pt x="0" y="34090"/>
                </a:lnTo>
                <a:lnTo>
                  <a:pt x="0" y="501558"/>
                </a:lnTo>
                <a:lnTo>
                  <a:pt x="3444" y="519453"/>
                </a:lnTo>
                <a:lnTo>
                  <a:pt x="12907" y="533883"/>
                </a:lnTo>
                <a:lnTo>
                  <a:pt x="27078" y="543519"/>
                </a:lnTo>
                <a:lnTo>
                  <a:pt x="44651" y="547027"/>
                </a:lnTo>
                <a:lnTo>
                  <a:pt x="62224" y="543519"/>
                </a:lnTo>
                <a:lnTo>
                  <a:pt x="76395" y="533883"/>
                </a:lnTo>
                <a:lnTo>
                  <a:pt x="85858" y="519453"/>
                </a:lnTo>
                <a:lnTo>
                  <a:pt x="89303" y="501558"/>
                </a:lnTo>
                <a:lnTo>
                  <a:pt x="89303" y="34090"/>
                </a:lnTo>
                <a:lnTo>
                  <a:pt x="85858" y="17243"/>
                </a:lnTo>
                <a:lnTo>
                  <a:pt x="76395" y="3728"/>
                </a:lnTo>
                <a:lnTo>
                  <a:pt x="70515" y="0"/>
                </a:lnTo>
                <a:close/>
              </a:path>
            </a:pathLst>
          </a:custGeom>
          <a:solidFill>
            <a:srgbClr val="007AFF"/>
          </a:solidFill>
        </p:spPr>
        <p:txBody>
          <a:bodyPr wrap="square" lIns="0" tIns="0" rIns="0" bIns="0" rtlCol="0"/>
          <a:lstStyle/>
          <a:p>
            <a:endParaRPr/>
          </a:p>
        </p:txBody>
      </p:sp>
      <p:sp>
        <p:nvSpPr>
          <p:cNvPr id="27" name="bk object 27"/>
          <p:cNvSpPr/>
          <p:nvPr/>
        </p:nvSpPr>
        <p:spPr>
          <a:xfrm>
            <a:off x="6928447" y="3001201"/>
            <a:ext cx="351790" cy="410845"/>
          </a:xfrm>
          <a:custGeom>
            <a:avLst/>
            <a:gdLst/>
            <a:ahLst/>
            <a:cxnLst/>
            <a:rect l="l" t="t" r="r" b="b"/>
            <a:pathLst>
              <a:path w="351790" h="410845">
                <a:moveTo>
                  <a:pt x="160559" y="157713"/>
                </a:moveTo>
                <a:lnTo>
                  <a:pt x="107425" y="162828"/>
                </a:lnTo>
                <a:lnTo>
                  <a:pt x="63052" y="178174"/>
                </a:lnTo>
                <a:lnTo>
                  <a:pt x="29190" y="203750"/>
                </a:lnTo>
                <a:lnTo>
                  <a:pt x="7589" y="239557"/>
                </a:lnTo>
                <a:lnTo>
                  <a:pt x="0" y="285594"/>
                </a:lnTo>
                <a:lnTo>
                  <a:pt x="0" y="288434"/>
                </a:lnTo>
                <a:lnTo>
                  <a:pt x="7267" y="331697"/>
                </a:lnTo>
                <a:lnTo>
                  <a:pt x="27332" y="365821"/>
                </a:lnTo>
                <a:lnTo>
                  <a:pt x="57587" y="390534"/>
                </a:lnTo>
                <a:lnTo>
                  <a:pt x="95423" y="405561"/>
                </a:lnTo>
                <a:lnTo>
                  <a:pt x="138233" y="410631"/>
                </a:lnTo>
                <a:lnTo>
                  <a:pt x="179617" y="406124"/>
                </a:lnTo>
                <a:lnTo>
                  <a:pt x="214234" y="393758"/>
                </a:lnTo>
                <a:lnTo>
                  <a:pt x="242571" y="375264"/>
                </a:lnTo>
                <a:lnTo>
                  <a:pt x="265118" y="352374"/>
                </a:lnTo>
                <a:lnTo>
                  <a:pt x="351630" y="352374"/>
                </a:lnTo>
                <a:lnTo>
                  <a:pt x="351630" y="343851"/>
                </a:lnTo>
                <a:lnTo>
                  <a:pt x="163350" y="343851"/>
                </a:lnTo>
                <a:lnTo>
                  <a:pt x="133056" y="339922"/>
                </a:lnTo>
                <a:lnTo>
                  <a:pt x="108675" y="328401"/>
                </a:lnTo>
                <a:lnTo>
                  <a:pt x="92422" y="309686"/>
                </a:lnTo>
                <a:lnTo>
                  <a:pt x="86512" y="284175"/>
                </a:lnTo>
                <a:lnTo>
                  <a:pt x="86512" y="282755"/>
                </a:lnTo>
                <a:lnTo>
                  <a:pt x="92660" y="254936"/>
                </a:lnTo>
                <a:lnTo>
                  <a:pt x="110582" y="233912"/>
                </a:lnTo>
                <a:lnTo>
                  <a:pt x="139492" y="220614"/>
                </a:lnTo>
                <a:lnTo>
                  <a:pt x="178606" y="215975"/>
                </a:lnTo>
                <a:lnTo>
                  <a:pt x="351630" y="215975"/>
                </a:lnTo>
                <a:lnTo>
                  <a:pt x="351630" y="174767"/>
                </a:lnTo>
                <a:lnTo>
                  <a:pt x="265118" y="174767"/>
                </a:lnTo>
                <a:lnTo>
                  <a:pt x="242528" y="167910"/>
                </a:lnTo>
                <a:lnTo>
                  <a:pt x="218071" y="162513"/>
                </a:lnTo>
                <a:lnTo>
                  <a:pt x="190998" y="158980"/>
                </a:lnTo>
                <a:lnTo>
                  <a:pt x="160559" y="157713"/>
                </a:lnTo>
                <a:close/>
              </a:path>
              <a:path w="351790" h="410845">
                <a:moveTo>
                  <a:pt x="351630" y="352374"/>
                </a:moveTo>
                <a:lnTo>
                  <a:pt x="265118" y="352374"/>
                </a:lnTo>
                <a:lnTo>
                  <a:pt x="265118" y="368004"/>
                </a:lnTo>
                <a:lnTo>
                  <a:pt x="268359" y="382390"/>
                </a:lnTo>
                <a:lnTo>
                  <a:pt x="277374" y="394645"/>
                </a:lnTo>
                <a:lnTo>
                  <a:pt x="291098" y="403171"/>
                </a:lnTo>
                <a:lnTo>
                  <a:pt x="308467" y="406368"/>
                </a:lnTo>
                <a:lnTo>
                  <a:pt x="325807" y="402883"/>
                </a:lnTo>
                <a:lnTo>
                  <a:pt x="339467" y="393403"/>
                </a:lnTo>
                <a:lnTo>
                  <a:pt x="348418" y="379394"/>
                </a:lnTo>
                <a:lnTo>
                  <a:pt x="351630" y="362321"/>
                </a:lnTo>
                <a:lnTo>
                  <a:pt x="351630" y="352374"/>
                </a:lnTo>
                <a:close/>
              </a:path>
              <a:path w="351790" h="410845">
                <a:moveTo>
                  <a:pt x="351630" y="215975"/>
                </a:moveTo>
                <a:lnTo>
                  <a:pt x="178606" y="215975"/>
                </a:lnTo>
                <a:lnTo>
                  <a:pt x="203972" y="217217"/>
                </a:lnTo>
                <a:lnTo>
                  <a:pt x="227449" y="220614"/>
                </a:lnTo>
                <a:lnTo>
                  <a:pt x="248356" y="225565"/>
                </a:lnTo>
                <a:lnTo>
                  <a:pt x="266606" y="231610"/>
                </a:lnTo>
                <a:lnTo>
                  <a:pt x="266606" y="258602"/>
                </a:lnTo>
                <a:lnTo>
                  <a:pt x="258714" y="293499"/>
                </a:lnTo>
                <a:lnTo>
                  <a:pt x="236955" y="320406"/>
                </a:lnTo>
                <a:lnTo>
                  <a:pt x="204208" y="337723"/>
                </a:lnTo>
                <a:lnTo>
                  <a:pt x="163350" y="343851"/>
                </a:lnTo>
                <a:lnTo>
                  <a:pt x="351630" y="343851"/>
                </a:lnTo>
                <a:lnTo>
                  <a:pt x="351630" y="215975"/>
                </a:lnTo>
                <a:close/>
              </a:path>
              <a:path w="351790" h="410845">
                <a:moveTo>
                  <a:pt x="333349" y="78156"/>
                </a:moveTo>
                <a:lnTo>
                  <a:pt x="168931" y="78156"/>
                </a:lnTo>
                <a:lnTo>
                  <a:pt x="210411" y="83705"/>
                </a:lnTo>
                <a:lnTo>
                  <a:pt x="240536" y="100177"/>
                </a:lnTo>
                <a:lnTo>
                  <a:pt x="258906" y="127306"/>
                </a:lnTo>
                <a:lnTo>
                  <a:pt x="265118" y="164830"/>
                </a:lnTo>
                <a:lnTo>
                  <a:pt x="265118" y="174767"/>
                </a:lnTo>
                <a:lnTo>
                  <a:pt x="351630" y="174767"/>
                </a:lnTo>
                <a:lnTo>
                  <a:pt x="351537" y="164830"/>
                </a:lnTo>
                <a:lnTo>
                  <a:pt x="349223" y="129566"/>
                </a:lnTo>
                <a:lnTo>
                  <a:pt x="341723" y="96616"/>
                </a:lnTo>
                <a:lnTo>
                  <a:pt x="333349" y="78156"/>
                </a:lnTo>
                <a:close/>
              </a:path>
              <a:path w="351790" h="410845">
                <a:moveTo>
                  <a:pt x="180094" y="0"/>
                </a:moveTo>
                <a:lnTo>
                  <a:pt x="112559" y="6042"/>
                </a:lnTo>
                <a:lnTo>
                  <a:pt x="54512" y="22733"/>
                </a:lnTo>
                <a:lnTo>
                  <a:pt x="30697" y="58262"/>
                </a:lnTo>
                <a:lnTo>
                  <a:pt x="33642" y="73248"/>
                </a:lnTo>
                <a:lnTo>
                  <a:pt x="41698" y="85438"/>
                </a:lnTo>
                <a:lnTo>
                  <a:pt x="53695" y="93632"/>
                </a:lnTo>
                <a:lnTo>
                  <a:pt x="68465" y="96630"/>
                </a:lnTo>
                <a:lnTo>
                  <a:pt x="72558" y="96630"/>
                </a:lnTo>
                <a:lnTo>
                  <a:pt x="76837" y="95191"/>
                </a:lnTo>
                <a:lnTo>
                  <a:pt x="82419" y="93772"/>
                </a:lnTo>
                <a:lnTo>
                  <a:pt x="101195" y="87139"/>
                </a:lnTo>
                <a:lnTo>
                  <a:pt x="121977" y="82237"/>
                </a:lnTo>
                <a:lnTo>
                  <a:pt x="144608" y="79198"/>
                </a:lnTo>
                <a:lnTo>
                  <a:pt x="168931" y="78156"/>
                </a:lnTo>
                <a:lnTo>
                  <a:pt x="333349" y="78156"/>
                </a:lnTo>
                <a:lnTo>
                  <a:pt x="328712" y="67932"/>
                </a:lnTo>
                <a:lnTo>
                  <a:pt x="309770" y="44046"/>
                </a:lnTo>
                <a:lnTo>
                  <a:pt x="286604" y="25178"/>
                </a:lnTo>
                <a:lnTo>
                  <a:pt x="257002" y="11368"/>
                </a:lnTo>
                <a:lnTo>
                  <a:pt x="221365" y="2886"/>
                </a:lnTo>
                <a:lnTo>
                  <a:pt x="180094" y="0"/>
                </a:lnTo>
                <a:close/>
              </a:path>
            </a:pathLst>
          </a:custGeom>
          <a:solidFill>
            <a:srgbClr val="007AFF"/>
          </a:solidFill>
        </p:spPr>
        <p:txBody>
          <a:bodyPr wrap="square" lIns="0" tIns="0" rIns="0" bIns="0" rtlCol="0"/>
          <a:lstStyle/>
          <a:p>
            <a:endParaRPr/>
          </a:p>
        </p:txBody>
      </p:sp>
      <p:sp>
        <p:nvSpPr>
          <p:cNvPr id="28" name="bk object 28"/>
          <p:cNvSpPr/>
          <p:nvPr/>
        </p:nvSpPr>
        <p:spPr>
          <a:xfrm>
            <a:off x="7358218" y="2996942"/>
            <a:ext cx="350520" cy="410845"/>
          </a:xfrm>
          <a:custGeom>
            <a:avLst/>
            <a:gdLst/>
            <a:ahLst/>
            <a:cxnLst/>
            <a:rect l="l" t="t" r="r" b="b"/>
            <a:pathLst>
              <a:path w="350520" h="410845">
                <a:moveTo>
                  <a:pt x="44651" y="4258"/>
                </a:moveTo>
                <a:lnTo>
                  <a:pt x="27078" y="7766"/>
                </a:lnTo>
                <a:lnTo>
                  <a:pt x="12907" y="17402"/>
                </a:lnTo>
                <a:lnTo>
                  <a:pt x="3444" y="31832"/>
                </a:lnTo>
                <a:lnTo>
                  <a:pt x="0" y="49725"/>
                </a:lnTo>
                <a:lnTo>
                  <a:pt x="0" y="365159"/>
                </a:lnTo>
                <a:lnTo>
                  <a:pt x="3444" y="383053"/>
                </a:lnTo>
                <a:lnTo>
                  <a:pt x="12907" y="397484"/>
                </a:lnTo>
                <a:lnTo>
                  <a:pt x="27078" y="407119"/>
                </a:lnTo>
                <a:lnTo>
                  <a:pt x="44651" y="410627"/>
                </a:lnTo>
                <a:lnTo>
                  <a:pt x="62253" y="407119"/>
                </a:lnTo>
                <a:lnTo>
                  <a:pt x="76489" y="397484"/>
                </a:lnTo>
                <a:lnTo>
                  <a:pt x="86015" y="383053"/>
                </a:lnTo>
                <a:lnTo>
                  <a:pt x="89489" y="365159"/>
                </a:lnTo>
                <a:lnTo>
                  <a:pt x="89489" y="181865"/>
                </a:lnTo>
                <a:lnTo>
                  <a:pt x="95963" y="140771"/>
                </a:lnTo>
                <a:lnTo>
                  <a:pt x="114070" y="109937"/>
                </a:lnTo>
                <a:lnTo>
                  <a:pt x="141841" y="90559"/>
                </a:lnTo>
                <a:lnTo>
                  <a:pt x="177303" y="83834"/>
                </a:lnTo>
                <a:lnTo>
                  <a:pt x="337186" y="83834"/>
                </a:lnTo>
                <a:lnTo>
                  <a:pt x="331315" y="69619"/>
                </a:lnTo>
                <a:lnTo>
                  <a:pt x="89489" y="69619"/>
                </a:lnTo>
                <a:lnTo>
                  <a:pt x="89489" y="49725"/>
                </a:lnTo>
                <a:lnTo>
                  <a:pt x="86015" y="31832"/>
                </a:lnTo>
                <a:lnTo>
                  <a:pt x="76489" y="17402"/>
                </a:lnTo>
                <a:lnTo>
                  <a:pt x="62253" y="7766"/>
                </a:lnTo>
                <a:lnTo>
                  <a:pt x="44651" y="4258"/>
                </a:lnTo>
                <a:close/>
              </a:path>
              <a:path w="350520" h="410845">
                <a:moveTo>
                  <a:pt x="337186" y="83834"/>
                </a:moveTo>
                <a:lnTo>
                  <a:pt x="177303" y="83834"/>
                </a:lnTo>
                <a:lnTo>
                  <a:pt x="212754" y="90337"/>
                </a:lnTo>
                <a:lnTo>
                  <a:pt x="239048" y="109227"/>
                </a:lnTo>
                <a:lnTo>
                  <a:pt x="255400" y="139573"/>
                </a:lnTo>
                <a:lnTo>
                  <a:pt x="261025" y="180446"/>
                </a:lnTo>
                <a:lnTo>
                  <a:pt x="261025" y="365159"/>
                </a:lnTo>
                <a:lnTo>
                  <a:pt x="264470" y="383053"/>
                </a:lnTo>
                <a:lnTo>
                  <a:pt x="273932" y="397484"/>
                </a:lnTo>
                <a:lnTo>
                  <a:pt x="288104" y="407119"/>
                </a:lnTo>
                <a:lnTo>
                  <a:pt x="305676" y="410627"/>
                </a:lnTo>
                <a:lnTo>
                  <a:pt x="323249" y="407119"/>
                </a:lnTo>
                <a:lnTo>
                  <a:pt x="337421" y="397484"/>
                </a:lnTo>
                <a:lnTo>
                  <a:pt x="346883" y="383053"/>
                </a:lnTo>
                <a:lnTo>
                  <a:pt x="350328" y="365159"/>
                </a:lnTo>
                <a:lnTo>
                  <a:pt x="350328" y="152034"/>
                </a:lnTo>
                <a:lnTo>
                  <a:pt x="344401" y="101304"/>
                </a:lnTo>
                <a:lnTo>
                  <a:pt x="337186" y="83834"/>
                </a:lnTo>
                <a:close/>
              </a:path>
              <a:path w="350520" h="410845">
                <a:moveTo>
                  <a:pt x="212280" y="0"/>
                </a:moveTo>
                <a:lnTo>
                  <a:pt x="170725" y="5682"/>
                </a:lnTo>
                <a:lnTo>
                  <a:pt x="137280" y="20953"/>
                </a:lnTo>
                <a:lnTo>
                  <a:pt x="110637" y="43153"/>
                </a:lnTo>
                <a:lnTo>
                  <a:pt x="89489" y="69619"/>
                </a:lnTo>
                <a:lnTo>
                  <a:pt x="331315" y="69619"/>
                </a:lnTo>
                <a:lnTo>
                  <a:pt x="327026" y="59235"/>
                </a:lnTo>
                <a:lnTo>
                  <a:pt x="298809" y="27327"/>
                </a:lnTo>
                <a:lnTo>
                  <a:pt x="260358" y="7082"/>
                </a:lnTo>
                <a:lnTo>
                  <a:pt x="212280" y="0"/>
                </a:lnTo>
                <a:close/>
              </a:path>
            </a:pathLst>
          </a:custGeom>
          <a:solidFill>
            <a:srgbClr val="007AFF"/>
          </a:solidFill>
        </p:spPr>
        <p:txBody>
          <a:bodyPr wrap="square" lIns="0" tIns="0" rIns="0" bIns="0" rtlCol="0"/>
          <a:lstStyle/>
          <a:p>
            <a:endParaRPr/>
          </a:p>
        </p:txBody>
      </p:sp>
      <p:sp>
        <p:nvSpPr>
          <p:cNvPr id="29" name="bk object 29"/>
          <p:cNvSpPr/>
          <p:nvPr/>
        </p:nvSpPr>
        <p:spPr>
          <a:xfrm>
            <a:off x="7769942" y="2996942"/>
            <a:ext cx="375920" cy="415290"/>
          </a:xfrm>
          <a:custGeom>
            <a:avLst/>
            <a:gdLst/>
            <a:ahLst/>
            <a:cxnLst/>
            <a:rect l="l" t="t" r="r" b="b"/>
            <a:pathLst>
              <a:path w="375920" h="415289">
                <a:moveTo>
                  <a:pt x="189955" y="0"/>
                </a:moveTo>
                <a:lnTo>
                  <a:pt x="144225" y="5525"/>
                </a:lnTo>
                <a:lnTo>
                  <a:pt x="103397" y="21241"/>
                </a:lnTo>
                <a:lnTo>
                  <a:pt x="68248" y="45854"/>
                </a:lnTo>
                <a:lnTo>
                  <a:pt x="39556" y="78073"/>
                </a:lnTo>
                <a:lnTo>
                  <a:pt x="18099" y="116605"/>
                </a:lnTo>
                <a:lnTo>
                  <a:pt x="4654" y="160157"/>
                </a:lnTo>
                <a:lnTo>
                  <a:pt x="0" y="207438"/>
                </a:lnTo>
                <a:lnTo>
                  <a:pt x="0" y="208858"/>
                </a:lnTo>
                <a:lnTo>
                  <a:pt x="5122" y="259195"/>
                </a:lnTo>
                <a:lnTo>
                  <a:pt x="19789" y="303766"/>
                </a:lnTo>
                <a:lnTo>
                  <a:pt x="42954" y="341849"/>
                </a:lnTo>
                <a:lnTo>
                  <a:pt x="73568" y="372723"/>
                </a:lnTo>
                <a:lnTo>
                  <a:pt x="110584" y="395669"/>
                </a:lnTo>
                <a:lnTo>
                  <a:pt x="152954" y="409964"/>
                </a:lnTo>
                <a:lnTo>
                  <a:pt x="199629" y="414890"/>
                </a:lnTo>
                <a:lnTo>
                  <a:pt x="242647" y="411271"/>
                </a:lnTo>
                <a:lnTo>
                  <a:pt x="280048" y="400859"/>
                </a:lnTo>
                <a:lnTo>
                  <a:pt x="340654" y="362318"/>
                </a:lnTo>
                <a:lnTo>
                  <a:pt x="351280" y="340998"/>
                </a:lnTo>
                <a:lnTo>
                  <a:pt x="201117" y="340998"/>
                </a:lnTo>
                <a:lnTo>
                  <a:pt x="160858" y="334429"/>
                </a:lnTo>
                <a:lnTo>
                  <a:pt x="127419" y="315073"/>
                </a:lnTo>
                <a:lnTo>
                  <a:pt x="102875" y="283463"/>
                </a:lnTo>
                <a:lnTo>
                  <a:pt x="89303" y="240128"/>
                </a:lnTo>
                <a:lnTo>
                  <a:pt x="333584" y="240128"/>
                </a:lnTo>
                <a:lnTo>
                  <a:pt x="350171" y="236842"/>
                </a:lnTo>
                <a:lnTo>
                  <a:pt x="363444" y="227694"/>
                </a:lnTo>
                <a:lnTo>
                  <a:pt x="372253" y="213752"/>
                </a:lnTo>
                <a:lnTo>
                  <a:pt x="375445" y="196081"/>
                </a:lnTo>
                <a:lnTo>
                  <a:pt x="373955" y="180446"/>
                </a:lnTo>
                <a:lnTo>
                  <a:pt x="88000" y="180446"/>
                </a:lnTo>
                <a:lnTo>
                  <a:pt x="99797" y="137640"/>
                </a:lnTo>
                <a:lnTo>
                  <a:pt x="121675" y="104426"/>
                </a:lnTo>
                <a:lnTo>
                  <a:pt x="152204" y="82935"/>
                </a:lnTo>
                <a:lnTo>
                  <a:pt x="189955" y="75297"/>
                </a:lnTo>
                <a:lnTo>
                  <a:pt x="337047" y="75297"/>
                </a:lnTo>
                <a:lnTo>
                  <a:pt x="315059" y="48542"/>
                </a:lnTo>
                <a:lnTo>
                  <a:pt x="280997" y="22966"/>
                </a:lnTo>
                <a:lnTo>
                  <a:pt x="239303" y="6089"/>
                </a:lnTo>
                <a:lnTo>
                  <a:pt x="189955" y="0"/>
                </a:lnTo>
                <a:close/>
              </a:path>
              <a:path w="375920" h="415289">
                <a:moveTo>
                  <a:pt x="316839" y="298371"/>
                </a:moveTo>
                <a:lnTo>
                  <a:pt x="307165" y="298371"/>
                </a:lnTo>
                <a:lnTo>
                  <a:pt x="300095" y="301229"/>
                </a:lnTo>
                <a:lnTo>
                  <a:pt x="294514" y="306908"/>
                </a:lnTo>
                <a:lnTo>
                  <a:pt x="274609" y="320627"/>
                </a:lnTo>
                <a:lnTo>
                  <a:pt x="252490" y="331413"/>
                </a:lnTo>
                <a:lnTo>
                  <a:pt x="228033" y="338469"/>
                </a:lnTo>
                <a:lnTo>
                  <a:pt x="201117" y="340998"/>
                </a:lnTo>
                <a:lnTo>
                  <a:pt x="351280" y="340998"/>
                </a:lnTo>
                <a:lnTo>
                  <a:pt x="351816" y="335320"/>
                </a:lnTo>
                <a:lnTo>
                  <a:pt x="349098" y="320555"/>
                </a:lnTo>
                <a:lnTo>
                  <a:pt x="341654" y="308853"/>
                </a:lnTo>
                <a:lnTo>
                  <a:pt x="330546" y="301147"/>
                </a:lnTo>
                <a:lnTo>
                  <a:pt x="316839" y="298371"/>
                </a:lnTo>
                <a:close/>
              </a:path>
              <a:path w="375920" h="415289">
                <a:moveTo>
                  <a:pt x="337047" y="75297"/>
                </a:moveTo>
                <a:lnTo>
                  <a:pt x="189955" y="75297"/>
                </a:lnTo>
                <a:lnTo>
                  <a:pt x="229359" y="83334"/>
                </a:lnTo>
                <a:lnTo>
                  <a:pt x="259327" y="105491"/>
                </a:lnTo>
                <a:lnTo>
                  <a:pt x="279354" y="138838"/>
                </a:lnTo>
                <a:lnTo>
                  <a:pt x="288932" y="180446"/>
                </a:lnTo>
                <a:lnTo>
                  <a:pt x="373955" y="180446"/>
                </a:lnTo>
                <a:lnTo>
                  <a:pt x="371682" y="156587"/>
                </a:lnTo>
                <a:lnTo>
                  <a:pt x="360378" y="117441"/>
                </a:lnTo>
                <a:lnTo>
                  <a:pt x="341512" y="80730"/>
                </a:lnTo>
                <a:lnTo>
                  <a:pt x="337047" y="75297"/>
                </a:lnTo>
                <a:close/>
              </a:path>
            </a:pathLst>
          </a:custGeom>
          <a:solidFill>
            <a:srgbClr val="007AFF"/>
          </a:solidFill>
        </p:spPr>
        <p:txBody>
          <a:bodyPr wrap="square" lIns="0" tIns="0" rIns="0" bIns="0" rtlCol="0"/>
          <a:lstStyle/>
          <a:p>
            <a:endParaRPr/>
          </a:p>
        </p:txBody>
      </p:sp>
      <p:sp>
        <p:nvSpPr>
          <p:cNvPr id="30" name="bk object 30"/>
          <p:cNvSpPr/>
          <p:nvPr/>
        </p:nvSpPr>
        <p:spPr>
          <a:xfrm>
            <a:off x="8177574" y="2998362"/>
            <a:ext cx="311150" cy="412115"/>
          </a:xfrm>
          <a:custGeom>
            <a:avLst/>
            <a:gdLst/>
            <a:ahLst/>
            <a:cxnLst/>
            <a:rect l="l" t="t" r="r" b="b"/>
            <a:pathLst>
              <a:path w="311150" h="412114">
                <a:moveTo>
                  <a:pt x="43163" y="296951"/>
                </a:moveTo>
                <a:lnTo>
                  <a:pt x="36279" y="296951"/>
                </a:lnTo>
                <a:lnTo>
                  <a:pt x="21741" y="299727"/>
                </a:lnTo>
                <a:lnTo>
                  <a:pt x="10255" y="307433"/>
                </a:lnTo>
                <a:lnTo>
                  <a:pt x="2712" y="319135"/>
                </a:lnTo>
                <a:lnTo>
                  <a:pt x="0" y="333900"/>
                </a:lnTo>
                <a:lnTo>
                  <a:pt x="1229" y="343980"/>
                </a:lnTo>
                <a:lnTo>
                  <a:pt x="51831" y="385674"/>
                </a:lnTo>
                <a:lnTo>
                  <a:pt x="89256" y="400327"/>
                </a:lnTo>
                <a:lnTo>
                  <a:pt x="127727" y="409118"/>
                </a:lnTo>
                <a:lnTo>
                  <a:pt x="165954" y="412049"/>
                </a:lnTo>
                <a:lnTo>
                  <a:pt x="212124" y="407093"/>
                </a:lnTo>
                <a:lnTo>
                  <a:pt x="251998" y="392179"/>
                </a:lnTo>
                <a:lnTo>
                  <a:pt x="283299" y="367240"/>
                </a:lnTo>
                <a:lnTo>
                  <a:pt x="299446" y="339579"/>
                </a:lnTo>
                <a:lnTo>
                  <a:pt x="167443" y="339579"/>
                </a:lnTo>
                <a:lnTo>
                  <a:pt x="140530" y="337183"/>
                </a:lnTo>
                <a:lnTo>
                  <a:pt x="112605" y="329994"/>
                </a:lnTo>
                <a:lnTo>
                  <a:pt x="84192" y="318010"/>
                </a:lnTo>
                <a:lnTo>
                  <a:pt x="55814" y="301229"/>
                </a:lnTo>
                <a:lnTo>
                  <a:pt x="50232" y="298371"/>
                </a:lnTo>
                <a:lnTo>
                  <a:pt x="43163" y="296951"/>
                </a:lnTo>
                <a:close/>
              </a:path>
              <a:path w="311150" h="412114">
                <a:moveTo>
                  <a:pt x="157582" y="0"/>
                </a:moveTo>
                <a:lnTo>
                  <a:pt x="113791" y="5478"/>
                </a:lnTo>
                <a:lnTo>
                  <a:pt x="75876" y="21324"/>
                </a:lnTo>
                <a:lnTo>
                  <a:pt x="46052" y="46650"/>
                </a:lnTo>
                <a:lnTo>
                  <a:pt x="26533" y="80572"/>
                </a:lnTo>
                <a:lnTo>
                  <a:pt x="19535" y="122203"/>
                </a:lnTo>
                <a:lnTo>
                  <a:pt x="19535" y="123622"/>
                </a:lnTo>
                <a:lnTo>
                  <a:pt x="30456" y="171194"/>
                </a:lnTo>
                <a:lnTo>
                  <a:pt x="58767" y="203716"/>
                </a:lnTo>
                <a:lnTo>
                  <a:pt x="97788" y="225318"/>
                </a:lnTo>
                <a:lnTo>
                  <a:pt x="140838" y="240128"/>
                </a:lnTo>
                <a:lnTo>
                  <a:pt x="174053" y="250387"/>
                </a:lnTo>
                <a:lnTo>
                  <a:pt x="202141" y="261441"/>
                </a:lnTo>
                <a:lnTo>
                  <a:pt x="221577" y="275690"/>
                </a:lnTo>
                <a:lnTo>
                  <a:pt x="228839" y="295532"/>
                </a:lnTo>
                <a:lnTo>
                  <a:pt x="228839" y="296951"/>
                </a:lnTo>
                <a:lnTo>
                  <a:pt x="224740" y="315007"/>
                </a:lnTo>
                <a:lnTo>
                  <a:pt x="212792" y="328394"/>
                </a:lnTo>
                <a:lnTo>
                  <a:pt x="193519" y="336717"/>
                </a:lnTo>
                <a:lnTo>
                  <a:pt x="167443" y="339579"/>
                </a:lnTo>
                <a:lnTo>
                  <a:pt x="299446" y="339579"/>
                </a:lnTo>
                <a:lnTo>
                  <a:pt x="303749" y="332208"/>
                </a:lnTo>
                <a:lnTo>
                  <a:pt x="311072" y="287014"/>
                </a:lnTo>
                <a:lnTo>
                  <a:pt x="311072" y="285594"/>
                </a:lnTo>
                <a:lnTo>
                  <a:pt x="299967" y="240041"/>
                </a:lnTo>
                <a:lnTo>
                  <a:pt x="271351" y="207807"/>
                </a:lnTo>
                <a:lnTo>
                  <a:pt x="232269" y="185696"/>
                </a:lnTo>
                <a:lnTo>
                  <a:pt x="189769" y="170508"/>
                </a:lnTo>
                <a:lnTo>
                  <a:pt x="156553" y="159228"/>
                </a:lnTo>
                <a:lnTo>
                  <a:pt x="128466" y="147418"/>
                </a:lnTo>
                <a:lnTo>
                  <a:pt x="109029" y="132942"/>
                </a:lnTo>
                <a:lnTo>
                  <a:pt x="101768" y="113666"/>
                </a:lnTo>
                <a:lnTo>
                  <a:pt x="101768" y="112246"/>
                </a:lnTo>
                <a:lnTo>
                  <a:pt x="105367" y="96439"/>
                </a:lnTo>
                <a:lnTo>
                  <a:pt x="115907" y="83827"/>
                </a:lnTo>
                <a:lnTo>
                  <a:pt x="133006" y="75478"/>
                </a:lnTo>
                <a:lnTo>
                  <a:pt x="156280" y="72458"/>
                </a:lnTo>
                <a:lnTo>
                  <a:pt x="301815" y="72458"/>
                </a:lnTo>
                <a:lnTo>
                  <a:pt x="302700" y="68199"/>
                </a:lnTo>
                <a:lnTo>
                  <a:pt x="280374" y="32689"/>
                </a:lnTo>
                <a:lnTo>
                  <a:pt x="220583" y="8884"/>
                </a:lnTo>
                <a:lnTo>
                  <a:pt x="189144" y="2310"/>
                </a:lnTo>
                <a:lnTo>
                  <a:pt x="157582" y="0"/>
                </a:lnTo>
                <a:close/>
              </a:path>
              <a:path w="311150" h="412114">
                <a:moveTo>
                  <a:pt x="301815" y="72458"/>
                </a:moveTo>
                <a:lnTo>
                  <a:pt x="156280" y="72458"/>
                </a:lnTo>
                <a:lnTo>
                  <a:pt x="177266" y="74480"/>
                </a:lnTo>
                <a:lnTo>
                  <a:pt x="199978" y="80101"/>
                </a:lnTo>
                <a:lnTo>
                  <a:pt x="223493" y="88653"/>
                </a:lnTo>
                <a:lnTo>
                  <a:pt x="246885" y="99469"/>
                </a:lnTo>
                <a:lnTo>
                  <a:pt x="253955" y="103728"/>
                </a:lnTo>
                <a:lnTo>
                  <a:pt x="258048" y="105148"/>
                </a:lnTo>
                <a:lnTo>
                  <a:pt x="265118" y="105148"/>
                </a:lnTo>
                <a:lnTo>
                  <a:pt x="279781" y="102172"/>
                </a:lnTo>
                <a:lnTo>
                  <a:pt x="291723" y="94134"/>
                </a:lnTo>
                <a:lnTo>
                  <a:pt x="299758" y="82365"/>
                </a:lnTo>
                <a:lnTo>
                  <a:pt x="301815" y="72458"/>
                </a:lnTo>
                <a:close/>
              </a:path>
            </a:pathLst>
          </a:custGeom>
          <a:solidFill>
            <a:srgbClr val="007AFF"/>
          </a:solidFill>
        </p:spPr>
        <p:txBody>
          <a:bodyPr wrap="square" lIns="0" tIns="0" rIns="0" bIns="0" rtlCol="0"/>
          <a:lstStyle/>
          <a:p>
            <a:endParaRPr/>
          </a:p>
        </p:txBody>
      </p:sp>
      <p:sp>
        <p:nvSpPr>
          <p:cNvPr id="31" name="bk object 31"/>
          <p:cNvSpPr/>
          <p:nvPr/>
        </p:nvSpPr>
        <p:spPr>
          <a:xfrm>
            <a:off x="5670698" y="3841392"/>
            <a:ext cx="866775" cy="866775"/>
          </a:xfrm>
          <a:custGeom>
            <a:avLst/>
            <a:gdLst/>
            <a:ahLst/>
            <a:cxnLst/>
            <a:rect l="l" t="t" r="r" b="b"/>
            <a:pathLst>
              <a:path w="866775" h="866775">
                <a:moveTo>
                  <a:pt x="191654" y="633999"/>
                </a:moveTo>
                <a:lnTo>
                  <a:pt x="184586" y="634522"/>
                </a:lnTo>
                <a:lnTo>
                  <a:pt x="178088" y="637731"/>
                </a:lnTo>
                <a:lnTo>
                  <a:pt x="173329" y="643543"/>
                </a:lnTo>
                <a:lnTo>
                  <a:pt x="171082" y="650383"/>
                </a:lnTo>
                <a:lnTo>
                  <a:pt x="171577" y="657451"/>
                </a:lnTo>
                <a:lnTo>
                  <a:pt x="209726" y="704589"/>
                </a:lnTo>
                <a:lnTo>
                  <a:pt x="247287" y="742350"/>
                </a:lnTo>
                <a:lnTo>
                  <a:pt x="287658" y="777198"/>
                </a:lnTo>
                <a:lnTo>
                  <a:pt x="330771" y="809099"/>
                </a:lnTo>
                <a:lnTo>
                  <a:pt x="376559" y="838019"/>
                </a:lnTo>
                <a:lnTo>
                  <a:pt x="424952" y="863925"/>
                </a:lnTo>
                <a:lnTo>
                  <a:pt x="430443" y="866364"/>
                </a:lnTo>
                <a:lnTo>
                  <a:pt x="435926" y="866364"/>
                </a:lnTo>
                <a:lnTo>
                  <a:pt x="438972" y="865145"/>
                </a:lnTo>
                <a:lnTo>
                  <a:pt x="441417" y="863925"/>
                </a:lnTo>
                <a:lnTo>
                  <a:pt x="484289" y="841276"/>
                </a:lnTo>
                <a:lnTo>
                  <a:pt x="507972" y="826735"/>
                </a:lnTo>
                <a:lnTo>
                  <a:pt x="432880" y="826735"/>
                </a:lnTo>
                <a:lnTo>
                  <a:pt x="388858" y="802249"/>
                </a:lnTo>
                <a:lnTo>
                  <a:pt x="347070" y="775138"/>
                </a:lnTo>
                <a:lnTo>
                  <a:pt x="307618" y="745418"/>
                </a:lnTo>
                <a:lnTo>
                  <a:pt x="270605" y="713107"/>
                </a:lnTo>
                <a:lnTo>
                  <a:pt x="236131" y="678222"/>
                </a:lnTo>
                <a:lnTo>
                  <a:pt x="204300" y="640777"/>
                </a:lnTo>
                <a:lnTo>
                  <a:pt x="198492" y="636103"/>
                </a:lnTo>
                <a:lnTo>
                  <a:pt x="191654" y="633999"/>
                </a:lnTo>
                <a:close/>
              </a:path>
              <a:path w="866775" h="866775">
                <a:moveTo>
                  <a:pt x="669953" y="36560"/>
                </a:moveTo>
                <a:lnTo>
                  <a:pt x="432880" y="36560"/>
                </a:lnTo>
                <a:lnTo>
                  <a:pt x="505956" y="40324"/>
                </a:lnTo>
                <a:lnTo>
                  <a:pt x="574161" y="50433"/>
                </a:lnTo>
                <a:lnTo>
                  <a:pt x="636567" y="65116"/>
                </a:lnTo>
                <a:lnTo>
                  <a:pt x="692244" y="82600"/>
                </a:lnTo>
                <a:lnTo>
                  <a:pt x="740264" y="101113"/>
                </a:lnTo>
                <a:lnTo>
                  <a:pt x="779706" y="118887"/>
                </a:lnTo>
                <a:lnTo>
                  <a:pt x="829103" y="145105"/>
                </a:lnTo>
                <a:lnTo>
                  <a:pt x="828461" y="172827"/>
                </a:lnTo>
                <a:lnTo>
                  <a:pt x="825443" y="215446"/>
                </a:lnTo>
                <a:lnTo>
                  <a:pt x="818417" y="270298"/>
                </a:lnTo>
                <a:lnTo>
                  <a:pt x="805748" y="334720"/>
                </a:lnTo>
                <a:lnTo>
                  <a:pt x="785801" y="406050"/>
                </a:lnTo>
                <a:lnTo>
                  <a:pt x="767589" y="456225"/>
                </a:lnTo>
                <a:lnTo>
                  <a:pt x="746597" y="504263"/>
                </a:lnTo>
                <a:lnTo>
                  <a:pt x="722826" y="550077"/>
                </a:lnTo>
                <a:lnTo>
                  <a:pt x="696275" y="593580"/>
                </a:lnTo>
                <a:lnTo>
                  <a:pt x="666943" y="634684"/>
                </a:lnTo>
                <a:lnTo>
                  <a:pt x="634494" y="673338"/>
                </a:lnTo>
                <a:lnTo>
                  <a:pt x="599352" y="709403"/>
                </a:lnTo>
                <a:lnTo>
                  <a:pt x="561568" y="742826"/>
                </a:lnTo>
                <a:lnTo>
                  <a:pt x="521194" y="773556"/>
                </a:lnTo>
                <a:lnTo>
                  <a:pt x="478281" y="801543"/>
                </a:lnTo>
                <a:lnTo>
                  <a:pt x="432880" y="826735"/>
                </a:lnTo>
                <a:lnTo>
                  <a:pt x="507972" y="826735"/>
                </a:lnTo>
                <a:lnTo>
                  <a:pt x="563817" y="788799"/>
                </a:lnTo>
                <a:lnTo>
                  <a:pt x="600387" y="759078"/>
                </a:lnTo>
                <a:lnTo>
                  <a:pt x="634771" y="727107"/>
                </a:lnTo>
                <a:lnTo>
                  <a:pt x="666926" y="692940"/>
                </a:lnTo>
                <a:lnTo>
                  <a:pt x="696810" y="656629"/>
                </a:lnTo>
                <a:lnTo>
                  <a:pt x="727595" y="613563"/>
                </a:lnTo>
                <a:lnTo>
                  <a:pt x="755544" y="567862"/>
                </a:lnTo>
                <a:lnTo>
                  <a:pt x="780598" y="519673"/>
                </a:lnTo>
                <a:lnTo>
                  <a:pt x="802700" y="469142"/>
                </a:lnTo>
                <a:lnTo>
                  <a:pt x="821793" y="416417"/>
                </a:lnTo>
                <a:lnTo>
                  <a:pt x="842238" y="342709"/>
                </a:lnTo>
                <a:lnTo>
                  <a:pt x="855282" y="276301"/>
                </a:lnTo>
                <a:lnTo>
                  <a:pt x="862569" y="219716"/>
                </a:lnTo>
                <a:lnTo>
                  <a:pt x="865740" y="175477"/>
                </a:lnTo>
                <a:lnTo>
                  <a:pt x="866438" y="146107"/>
                </a:lnTo>
                <a:lnTo>
                  <a:pt x="866305" y="134128"/>
                </a:lnTo>
                <a:lnTo>
                  <a:pt x="828808" y="101917"/>
                </a:lnTo>
                <a:lnTo>
                  <a:pt x="756601" y="67303"/>
                </a:lnTo>
                <a:lnTo>
                  <a:pt x="706458" y="47972"/>
                </a:lnTo>
                <a:lnTo>
                  <a:pt x="669953" y="36560"/>
                </a:lnTo>
                <a:close/>
              </a:path>
              <a:path w="866775" h="866775">
                <a:moveTo>
                  <a:pt x="432880" y="0"/>
                </a:moveTo>
                <a:lnTo>
                  <a:pt x="355319" y="3916"/>
                </a:lnTo>
                <a:lnTo>
                  <a:pt x="283328" y="14441"/>
                </a:lnTo>
                <a:lnTo>
                  <a:pt x="217778" y="29739"/>
                </a:lnTo>
                <a:lnTo>
                  <a:pt x="159543" y="47972"/>
                </a:lnTo>
                <a:lnTo>
                  <a:pt x="109495" y="67303"/>
                </a:lnTo>
                <a:lnTo>
                  <a:pt x="68508" y="85897"/>
                </a:lnTo>
                <a:lnTo>
                  <a:pt x="17207" y="113526"/>
                </a:lnTo>
                <a:lnTo>
                  <a:pt x="0" y="146107"/>
                </a:lnTo>
                <a:lnTo>
                  <a:pt x="523" y="171931"/>
                </a:lnTo>
                <a:lnTo>
                  <a:pt x="3062" y="211594"/>
                </a:lnTo>
                <a:lnTo>
                  <a:pt x="8942" y="262317"/>
                </a:lnTo>
                <a:lnTo>
                  <a:pt x="19509" y="322014"/>
                </a:lnTo>
                <a:lnTo>
                  <a:pt x="36104" y="388598"/>
                </a:lnTo>
                <a:lnTo>
                  <a:pt x="60071" y="459984"/>
                </a:lnTo>
                <a:lnTo>
                  <a:pt x="92752" y="534085"/>
                </a:lnTo>
                <a:lnTo>
                  <a:pt x="110586" y="544715"/>
                </a:lnTo>
                <a:lnTo>
                  <a:pt x="117745" y="542616"/>
                </a:lnTo>
                <a:lnTo>
                  <a:pt x="98482" y="455530"/>
                </a:lnTo>
                <a:lnTo>
                  <a:pt x="77146" y="395029"/>
                </a:lnTo>
                <a:lnTo>
                  <a:pt x="61425" y="337543"/>
                </a:lnTo>
                <a:lnTo>
                  <a:pt x="50468" y="284494"/>
                </a:lnTo>
                <a:lnTo>
                  <a:pt x="43426" y="237304"/>
                </a:lnTo>
                <a:lnTo>
                  <a:pt x="39449" y="197395"/>
                </a:lnTo>
                <a:lnTo>
                  <a:pt x="37287" y="145105"/>
                </a:lnTo>
                <a:lnTo>
                  <a:pt x="56754" y="134128"/>
                </a:lnTo>
                <a:lnTo>
                  <a:pt x="125918" y="101113"/>
                </a:lnTo>
                <a:lnTo>
                  <a:pt x="173824" y="82600"/>
                </a:lnTo>
                <a:lnTo>
                  <a:pt x="229388" y="65116"/>
                </a:lnTo>
                <a:lnTo>
                  <a:pt x="291694" y="50433"/>
                </a:lnTo>
                <a:lnTo>
                  <a:pt x="359830" y="40324"/>
                </a:lnTo>
                <a:lnTo>
                  <a:pt x="432880" y="36560"/>
                </a:lnTo>
                <a:lnTo>
                  <a:pt x="669953" y="36560"/>
                </a:lnTo>
                <a:lnTo>
                  <a:pt x="648132" y="29739"/>
                </a:lnTo>
                <a:lnTo>
                  <a:pt x="582505" y="14441"/>
                </a:lnTo>
                <a:lnTo>
                  <a:pt x="510460" y="3916"/>
                </a:lnTo>
                <a:lnTo>
                  <a:pt x="432880" y="0"/>
                </a:lnTo>
                <a:close/>
              </a:path>
            </a:pathLst>
          </a:custGeom>
          <a:solidFill>
            <a:srgbClr val="0A1338"/>
          </a:solidFill>
        </p:spPr>
        <p:txBody>
          <a:bodyPr wrap="square" lIns="0" tIns="0" rIns="0" bIns="0" rtlCol="0"/>
          <a:lstStyle/>
          <a:p>
            <a:endParaRPr/>
          </a:p>
        </p:txBody>
      </p:sp>
      <p:sp>
        <p:nvSpPr>
          <p:cNvPr id="32" name="bk object 32"/>
          <p:cNvSpPr/>
          <p:nvPr/>
        </p:nvSpPr>
        <p:spPr>
          <a:xfrm>
            <a:off x="5939006" y="3983451"/>
            <a:ext cx="329755" cy="223751"/>
          </a:xfrm>
          <a:prstGeom prst="rect">
            <a:avLst/>
          </a:prstGeom>
          <a:blipFill>
            <a:blip r:embed="rId4" cstate="print"/>
            <a:stretch>
              <a:fillRect/>
            </a:stretch>
          </a:blipFill>
        </p:spPr>
        <p:txBody>
          <a:bodyPr wrap="square" lIns="0" tIns="0" rIns="0" bIns="0" rtlCol="0"/>
          <a:lstStyle/>
          <a:p>
            <a:endParaRPr/>
          </a:p>
        </p:txBody>
      </p:sp>
      <p:sp>
        <p:nvSpPr>
          <p:cNvPr id="33" name="bk object 33"/>
          <p:cNvSpPr/>
          <p:nvPr/>
        </p:nvSpPr>
        <p:spPr>
          <a:xfrm>
            <a:off x="5853669" y="4280973"/>
            <a:ext cx="420370" cy="187325"/>
          </a:xfrm>
          <a:custGeom>
            <a:avLst/>
            <a:gdLst/>
            <a:ahLst/>
            <a:cxnLst/>
            <a:rect l="l" t="t" r="r" b="b"/>
            <a:pathLst>
              <a:path w="420370" h="187325">
                <a:moveTo>
                  <a:pt x="269997" y="158518"/>
                </a:moveTo>
                <a:lnTo>
                  <a:pt x="107276" y="158518"/>
                </a:lnTo>
                <a:lnTo>
                  <a:pt x="119343" y="170277"/>
                </a:lnTo>
                <a:lnTo>
                  <a:pt x="133411" y="178946"/>
                </a:lnTo>
                <a:lnTo>
                  <a:pt x="149193" y="184412"/>
                </a:lnTo>
                <a:lnTo>
                  <a:pt x="166400" y="186564"/>
                </a:lnTo>
                <a:lnTo>
                  <a:pt x="167619" y="186564"/>
                </a:lnTo>
                <a:lnTo>
                  <a:pt x="168837" y="187174"/>
                </a:lnTo>
                <a:lnTo>
                  <a:pt x="170665" y="187174"/>
                </a:lnTo>
                <a:lnTo>
                  <a:pt x="216317" y="181001"/>
                </a:lnTo>
                <a:lnTo>
                  <a:pt x="259282" y="164769"/>
                </a:lnTo>
                <a:lnTo>
                  <a:pt x="269997" y="158518"/>
                </a:lnTo>
                <a:close/>
              </a:path>
              <a:path w="420370" h="187325">
                <a:moveTo>
                  <a:pt x="179811" y="0"/>
                </a:moveTo>
                <a:lnTo>
                  <a:pt x="131124" y="15776"/>
                </a:lnTo>
                <a:lnTo>
                  <a:pt x="95693" y="54873"/>
                </a:lnTo>
                <a:lnTo>
                  <a:pt x="86523" y="107087"/>
                </a:lnTo>
                <a:lnTo>
                  <a:pt x="89601" y="124379"/>
                </a:lnTo>
                <a:lnTo>
                  <a:pt x="68257" y="128027"/>
                </a:lnTo>
                <a:lnTo>
                  <a:pt x="48685" y="130705"/>
                </a:lnTo>
                <a:lnTo>
                  <a:pt x="31741" y="132355"/>
                </a:lnTo>
                <a:lnTo>
                  <a:pt x="18284" y="132918"/>
                </a:lnTo>
                <a:lnTo>
                  <a:pt x="11054" y="134413"/>
                </a:lnTo>
                <a:lnTo>
                  <a:pt x="5255" y="138479"/>
                </a:lnTo>
                <a:lnTo>
                  <a:pt x="1399" y="144489"/>
                </a:lnTo>
                <a:lnTo>
                  <a:pt x="0" y="151816"/>
                </a:lnTo>
                <a:lnTo>
                  <a:pt x="1399" y="159047"/>
                </a:lnTo>
                <a:lnTo>
                  <a:pt x="5255" y="164847"/>
                </a:lnTo>
                <a:lnTo>
                  <a:pt x="11054" y="168704"/>
                </a:lnTo>
                <a:lnTo>
                  <a:pt x="18284" y="170104"/>
                </a:lnTo>
                <a:lnTo>
                  <a:pt x="34417" y="169494"/>
                </a:lnTo>
                <a:lnTo>
                  <a:pt x="55466" y="167513"/>
                </a:lnTo>
                <a:lnTo>
                  <a:pt x="80172" y="163931"/>
                </a:lnTo>
                <a:lnTo>
                  <a:pt x="107276" y="158518"/>
                </a:lnTo>
                <a:lnTo>
                  <a:pt x="269997" y="158518"/>
                </a:lnTo>
                <a:lnTo>
                  <a:pt x="285665" y="149378"/>
                </a:lnTo>
                <a:lnTo>
                  <a:pt x="161527" y="149378"/>
                </a:lnTo>
                <a:lnTo>
                  <a:pt x="156036" y="148159"/>
                </a:lnTo>
                <a:lnTo>
                  <a:pt x="151771" y="146323"/>
                </a:lnTo>
                <a:lnTo>
                  <a:pt x="172344" y="138315"/>
                </a:lnTo>
                <a:lnTo>
                  <a:pt x="191545" y="128876"/>
                </a:lnTo>
                <a:lnTo>
                  <a:pt x="208689" y="117950"/>
                </a:lnTo>
                <a:lnTo>
                  <a:pt x="211829" y="115231"/>
                </a:lnTo>
                <a:lnTo>
                  <a:pt x="125560" y="115231"/>
                </a:lnTo>
                <a:lnTo>
                  <a:pt x="123742" y="104428"/>
                </a:lnTo>
                <a:lnTo>
                  <a:pt x="138668" y="58284"/>
                </a:lnTo>
                <a:lnTo>
                  <a:pt x="179811" y="37194"/>
                </a:lnTo>
                <a:lnTo>
                  <a:pt x="240699" y="37194"/>
                </a:lnTo>
                <a:lnTo>
                  <a:pt x="240159" y="34724"/>
                </a:lnTo>
                <a:lnTo>
                  <a:pt x="228119" y="17300"/>
                </a:lnTo>
                <a:lnTo>
                  <a:pt x="208079" y="4791"/>
                </a:lnTo>
                <a:lnTo>
                  <a:pt x="179811" y="0"/>
                </a:lnTo>
                <a:close/>
              </a:path>
              <a:path w="420370" h="187325">
                <a:moveTo>
                  <a:pt x="388611" y="115840"/>
                </a:moveTo>
                <a:lnTo>
                  <a:pt x="332809" y="115840"/>
                </a:lnTo>
                <a:lnTo>
                  <a:pt x="355828" y="137011"/>
                </a:lnTo>
                <a:lnTo>
                  <a:pt x="373877" y="152121"/>
                </a:lnTo>
                <a:lnTo>
                  <a:pt x="385868" y="161286"/>
                </a:lnTo>
                <a:lnTo>
                  <a:pt x="390716" y="164620"/>
                </a:lnTo>
                <a:lnTo>
                  <a:pt x="393762" y="167057"/>
                </a:lnTo>
                <a:lnTo>
                  <a:pt x="397417" y="168276"/>
                </a:lnTo>
                <a:lnTo>
                  <a:pt x="407172" y="168276"/>
                </a:lnTo>
                <a:lnTo>
                  <a:pt x="412655" y="165229"/>
                </a:lnTo>
                <a:lnTo>
                  <a:pt x="416318" y="159737"/>
                </a:lnTo>
                <a:lnTo>
                  <a:pt x="419326" y="152909"/>
                </a:lnTo>
                <a:lnTo>
                  <a:pt x="419363" y="145794"/>
                </a:lnTo>
                <a:lnTo>
                  <a:pt x="416658" y="139250"/>
                </a:lnTo>
                <a:lnTo>
                  <a:pt x="411437" y="134136"/>
                </a:lnTo>
                <a:lnTo>
                  <a:pt x="407723" y="131145"/>
                </a:lnTo>
                <a:lnTo>
                  <a:pt x="397267" y="123010"/>
                </a:lnTo>
                <a:lnTo>
                  <a:pt x="388611" y="115840"/>
                </a:lnTo>
                <a:close/>
              </a:path>
              <a:path w="420370" h="187325">
                <a:moveTo>
                  <a:pt x="275377" y="1612"/>
                </a:moveTo>
                <a:lnTo>
                  <a:pt x="260052" y="23303"/>
                </a:lnTo>
                <a:lnTo>
                  <a:pt x="262711" y="30483"/>
                </a:lnTo>
                <a:lnTo>
                  <a:pt x="276652" y="50380"/>
                </a:lnTo>
                <a:lnTo>
                  <a:pt x="290395" y="68986"/>
                </a:lnTo>
                <a:lnTo>
                  <a:pt x="306598" y="89021"/>
                </a:lnTo>
                <a:lnTo>
                  <a:pt x="276395" y="111740"/>
                </a:lnTo>
                <a:lnTo>
                  <a:pt x="242366" y="131316"/>
                </a:lnTo>
                <a:lnTo>
                  <a:pt x="205707" y="144834"/>
                </a:lnTo>
                <a:lnTo>
                  <a:pt x="167619" y="149378"/>
                </a:lnTo>
                <a:lnTo>
                  <a:pt x="285665" y="149378"/>
                </a:lnTo>
                <a:lnTo>
                  <a:pt x="298474" y="141906"/>
                </a:lnTo>
                <a:lnTo>
                  <a:pt x="332809" y="115840"/>
                </a:lnTo>
                <a:lnTo>
                  <a:pt x="388611" y="115840"/>
                </a:lnTo>
                <a:lnTo>
                  <a:pt x="381096" y="109616"/>
                </a:lnTo>
                <a:lnTo>
                  <a:pt x="360240" y="90849"/>
                </a:lnTo>
                <a:lnTo>
                  <a:pt x="382619" y="68659"/>
                </a:lnTo>
                <a:lnTo>
                  <a:pt x="386920" y="64021"/>
                </a:lnTo>
                <a:lnTo>
                  <a:pt x="334637" y="64021"/>
                </a:lnTo>
                <a:lnTo>
                  <a:pt x="319606" y="45339"/>
                </a:lnTo>
                <a:lnTo>
                  <a:pt x="306748" y="27971"/>
                </a:lnTo>
                <a:lnTo>
                  <a:pt x="297777" y="15063"/>
                </a:lnTo>
                <a:lnTo>
                  <a:pt x="294405" y="9757"/>
                </a:lnTo>
                <a:lnTo>
                  <a:pt x="289283" y="4526"/>
                </a:lnTo>
                <a:lnTo>
                  <a:pt x="282673" y="1753"/>
                </a:lnTo>
                <a:lnTo>
                  <a:pt x="275377" y="1612"/>
                </a:lnTo>
                <a:close/>
              </a:path>
              <a:path w="420370" h="187325">
                <a:moveTo>
                  <a:pt x="240699" y="37194"/>
                </a:moveTo>
                <a:lnTo>
                  <a:pt x="179811" y="37194"/>
                </a:lnTo>
                <a:lnTo>
                  <a:pt x="185296" y="37565"/>
                </a:lnTo>
                <a:lnTo>
                  <a:pt x="194440" y="39708"/>
                </a:lnTo>
                <a:lnTo>
                  <a:pt x="203126" y="45166"/>
                </a:lnTo>
                <a:lnTo>
                  <a:pt x="207241" y="55482"/>
                </a:lnTo>
                <a:lnTo>
                  <a:pt x="206556" y="61771"/>
                </a:lnTo>
                <a:lnTo>
                  <a:pt x="166399" y="99992"/>
                </a:lnTo>
                <a:lnTo>
                  <a:pt x="125560" y="115231"/>
                </a:lnTo>
                <a:lnTo>
                  <a:pt x="211829" y="115231"/>
                </a:lnTo>
                <a:lnTo>
                  <a:pt x="239472" y="81243"/>
                </a:lnTo>
                <a:lnTo>
                  <a:pt x="244427" y="54264"/>
                </a:lnTo>
                <a:lnTo>
                  <a:pt x="240699" y="37194"/>
                </a:lnTo>
                <a:close/>
              </a:path>
              <a:path w="420370" h="187325">
                <a:moveTo>
                  <a:pt x="399095" y="1525"/>
                </a:moveTo>
                <a:lnTo>
                  <a:pt x="392256" y="3773"/>
                </a:lnTo>
                <a:lnTo>
                  <a:pt x="386443" y="8538"/>
                </a:lnTo>
                <a:lnTo>
                  <a:pt x="382720" y="13007"/>
                </a:lnTo>
                <a:lnTo>
                  <a:pt x="372074" y="25210"/>
                </a:lnTo>
                <a:lnTo>
                  <a:pt x="355846" y="42749"/>
                </a:lnTo>
                <a:lnTo>
                  <a:pt x="334637" y="64021"/>
                </a:lnTo>
                <a:lnTo>
                  <a:pt x="386920" y="64021"/>
                </a:lnTo>
                <a:lnTo>
                  <a:pt x="415701" y="31710"/>
                </a:lnTo>
                <a:lnTo>
                  <a:pt x="419895" y="18141"/>
                </a:lnTo>
                <a:lnTo>
                  <a:pt x="417676" y="11301"/>
                </a:lnTo>
                <a:lnTo>
                  <a:pt x="412655" y="5492"/>
                </a:lnTo>
                <a:lnTo>
                  <a:pt x="406162" y="2022"/>
                </a:lnTo>
                <a:lnTo>
                  <a:pt x="399095" y="1525"/>
                </a:lnTo>
                <a:close/>
              </a:path>
            </a:pathLst>
          </a:custGeom>
          <a:solidFill>
            <a:srgbClr val="007AFF"/>
          </a:solidFill>
        </p:spPr>
        <p:txBody>
          <a:bodyPr wrap="square" lIns="0" tIns="0" rIns="0" bIns="0" rtlCol="0"/>
          <a:lstStyle/>
          <a:p>
            <a:endParaRPr/>
          </a:p>
        </p:txBody>
      </p:sp>
      <p:sp>
        <p:nvSpPr>
          <p:cNvPr id="34" name="bk object 34"/>
          <p:cNvSpPr/>
          <p:nvPr/>
        </p:nvSpPr>
        <p:spPr>
          <a:xfrm>
            <a:off x="6270597" y="4239513"/>
            <a:ext cx="38100" cy="37465"/>
          </a:xfrm>
          <a:custGeom>
            <a:avLst/>
            <a:gdLst/>
            <a:ahLst/>
            <a:cxnLst/>
            <a:rect l="l" t="t" r="r" b="b"/>
            <a:pathLst>
              <a:path w="38100" h="37464">
                <a:moveTo>
                  <a:pt x="18893" y="0"/>
                </a:moveTo>
                <a:lnTo>
                  <a:pt x="11568" y="1400"/>
                </a:lnTo>
                <a:lnTo>
                  <a:pt x="5559" y="5260"/>
                </a:lnTo>
                <a:lnTo>
                  <a:pt x="1494" y="11064"/>
                </a:lnTo>
                <a:lnTo>
                  <a:pt x="0" y="18296"/>
                </a:lnTo>
                <a:lnTo>
                  <a:pt x="1494" y="25619"/>
                </a:lnTo>
                <a:lnTo>
                  <a:pt x="5559" y="31630"/>
                </a:lnTo>
                <a:lnTo>
                  <a:pt x="11568" y="35698"/>
                </a:lnTo>
                <a:lnTo>
                  <a:pt x="18893" y="37194"/>
                </a:lnTo>
                <a:lnTo>
                  <a:pt x="26217" y="35698"/>
                </a:lnTo>
                <a:lnTo>
                  <a:pt x="32226" y="31630"/>
                </a:lnTo>
                <a:lnTo>
                  <a:pt x="36292" y="25619"/>
                </a:lnTo>
                <a:lnTo>
                  <a:pt x="37786" y="18296"/>
                </a:lnTo>
                <a:lnTo>
                  <a:pt x="36292" y="11064"/>
                </a:lnTo>
                <a:lnTo>
                  <a:pt x="32226" y="5260"/>
                </a:lnTo>
                <a:lnTo>
                  <a:pt x="26217" y="1400"/>
                </a:lnTo>
                <a:lnTo>
                  <a:pt x="18893" y="0"/>
                </a:lnTo>
                <a:close/>
              </a:path>
            </a:pathLst>
          </a:custGeom>
          <a:solidFill>
            <a:srgbClr val="007AFF"/>
          </a:solidFill>
        </p:spPr>
        <p:txBody>
          <a:bodyPr wrap="square" lIns="0" tIns="0" rIns="0" bIns="0" rtlCol="0"/>
          <a:lstStyle/>
          <a:p>
            <a:endParaRPr/>
          </a:p>
        </p:txBody>
      </p:sp>
      <p:sp>
        <p:nvSpPr>
          <p:cNvPr id="35" name="bk object 35"/>
          <p:cNvSpPr/>
          <p:nvPr/>
        </p:nvSpPr>
        <p:spPr>
          <a:xfrm>
            <a:off x="5798199" y="4413891"/>
            <a:ext cx="37465" cy="37465"/>
          </a:xfrm>
          <a:custGeom>
            <a:avLst/>
            <a:gdLst/>
            <a:ahLst/>
            <a:cxnLst/>
            <a:rect l="l" t="t" r="r" b="b"/>
            <a:pathLst>
              <a:path w="37464" h="37464">
                <a:moveTo>
                  <a:pt x="18893" y="0"/>
                </a:moveTo>
                <a:lnTo>
                  <a:pt x="11568" y="1485"/>
                </a:lnTo>
                <a:lnTo>
                  <a:pt x="5559" y="5485"/>
                </a:lnTo>
                <a:lnTo>
                  <a:pt x="1494" y="11314"/>
                </a:lnTo>
                <a:lnTo>
                  <a:pt x="0" y="18288"/>
                </a:lnTo>
                <a:lnTo>
                  <a:pt x="1494" y="25614"/>
                </a:lnTo>
                <a:lnTo>
                  <a:pt x="5559" y="31624"/>
                </a:lnTo>
                <a:lnTo>
                  <a:pt x="11568" y="35691"/>
                </a:lnTo>
                <a:lnTo>
                  <a:pt x="18893" y="37186"/>
                </a:lnTo>
                <a:lnTo>
                  <a:pt x="26122" y="35691"/>
                </a:lnTo>
                <a:lnTo>
                  <a:pt x="31922" y="31624"/>
                </a:lnTo>
                <a:lnTo>
                  <a:pt x="35778" y="25614"/>
                </a:lnTo>
                <a:lnTo>
                  <a:pt x="37177" y="18288"/>
                </a:lnTo>
                <a:lnTo>
                  <a:pt x="35778" y="11314"/>
                </a:lnTo>
                <a:lnTo>
                  <a:pt x="31922" y="5485"/>
                </a:lnTo>
                <a:lnTo>
                  <a:pt x="26122" y="1485"/>
                </a:lnTo>
                <a:lnTo>
                  <a:pt x="18893" y="0"/>
                </a:lnTo>
                <a:close/>
              </a:path>
            </a:pathLst>
          </a:custGeom>
          <a:solidFill>
            <a:srgbClr val="007AFF"/>
          </a:solidFill>
        </p:spPr>
        <p:txBody>
          <a:bodyPr wrap="square" lIns="0" tIns="0" rIns="0" bIns="0" rtlCol="0"/>
          <a:lstStyle/>
          <a:p>
            <a:endParaRPr/>
          </a:p>
        </p:txBody>
      </p:sp>
      <p:sp>
        <p:nvSpPr>
          <p:cNvPr id="36" name="bk object 36"/>
          <p:cNvSpPr/>
          <p:nvPr/>
        </p:nvSpPr>
        <p:spPr>
          <a:xfrm>
            <a:off x="4610692" y="3983451"/>
            <a:ext cx="493118" cy="223751"/>
          </a:xfrm>
          <a:prstGeom prst="rect">
            <a:avLst/>
          </a:prstGeom>
          <a:blipFill>
            <a:blip r:embed="rId5" cstate="print"/>
            <a:stretch>
              <a:fillRect/>
            </a:stretch>
          </a:blipFill>
        </p:spPr>
        <p:txBody>
          <a:bodyPr wrap="square" lIns="0" tIns="0" rIns="0" bIns="0" rtlCol="0"/>
          <a:lstStyle/>
          <a:p>
            <a:endParaRPr/>
          </a:p>
        </p:txBody>
      </p:sp>
      <p:sp>
        <p:nvSpPr>
          <p:cNvPr id="37" name="bk object 37"/>
          <p:cNvSpPr/>
          <p:nvPr/>
        </p:nvSpPr>
        <p:spPr>
          <a:xfrm>
            <a:off x="4424067" y="3841392"/>
            <a:ext cx="866775" cy="866775"/>
          </a:xfrm>
          <a:custGeom>
            <a:avLst/>
            <a:gdLst/>
            <a:ahLst/>
            <a:cxnLst/>
            <a:rect l="l" t="t" r="r" b="b"/>
            <a:pathLst>
              <a:path w="866775" h="866775">
                <a:moveTo>
                  <a:pt x="191654" y="633999"/>
                </a:moveTo>
                <a:lnTo>
                  <a:pt x="184586" y="634522"/>
                </a:lnTo>
                <a:lnTo>
                  <a:pt x="178088" y="637731"/>
                </a:lnTo>
                <a:lnTo>
                  <a:pt x="173329" y="643543"/>
                </a:lnTo>
                <a:lnTo>
                  <a:pt x="171082" y="650383"/>
                </a:lnTo>
                <a:lnTo>
                  <a:pt x="171577" y="657451"/>
                </a:lnTo>
                <a:lnTo>
                  <a:pt x="209726" y="704589"/>
                </a:lnTo>
                <a:lnTo>
                  <a:pt x="247287" y="742350"/>
                </a:lnTo>
                <a:lnTo>
                  <a:pt x="287658" y="777198"/>
                </a:lnTo>
                <a:lnTo>
                  <a:pt x="330771" y="809099"/>
                </a:lnTo>
                <a:lnTo>
                  <a:pt x="376559" y="838019"/>
                </a:lnTo>
                <a:lnTo>
                  <a:pt x="424952" y="863925"/>
                </a:lnTo>
                <a:lnTo>
                  <a:pt x="430443" y="866364"/>
                </a:lnTo>
                <a:lnTo>
                  <a:pt x="435926" y="866364"/>
                </a:lnTo>
                <a:lnTo>
                  <a:pt x="438972" y="865145"/>
                </a:lnTo>
                <a:lnTo>
                  <a:pt x="441417" y="863925"/>
                </a:lnTo>
                <a:lnTo>
                  <a:pt x="484289" y="841276"/>
                </a:lnTo>
                <a:lnTo>
                  <a:pt x="507972" y="826735"/>
                </a:lnTo>
                <a:lnTo>
                  <a:pt x="432880" y="826735"/>
                </a:lnTo>
                <a:lnTo>
                  <a:pt x="388858" y="802249"/>
                </a:lnTo>
                <a:lnTo>
                  <a:pt x="347070" y="775138"/>
                </a:lnTo>
                <a:lnTo>
                  <a:pt x="307618" y="745418"/>
                </a:lnTo>
                <a:lnTo>
                  <a:pt x="270605" y="713107"/>
                </a:lnTo>
                <a:lnTo>
                  <a:pt x="236131" y="678222"/>
                </a:lnTo>
                <a:lnTo>
                  <a:pt x="204300" y="640777"/>
                </a:lnTo>
                <a:lnTo>
                  <a:pt x="198492" y="636103"/>
                </a:lnTo>
                <a:lnTo>
                  <a:pt x="191654" y="633999"/>
                </a:lnTo>
                <a:close/>
              </a:path>
              <a:path w="866775" h="866775">
                <a:moveTo>
                  <a:pt x="669953" y="36560"/>
                </a:moveTo>
                <a:lnTo>
                  <a:pt x="432880" y="36560"/>
                </a:lnTo>
                <a:lnTo>
                  <a:pt x="505956" y="40324"/>
                </a:lnTo>
                <a:lnTo>
                  <a:pt x="574161" y="50433"/>
                </a:lnTo>
                <a:lnTo>
                  <a:pt x="636567" y="65116"/>
                </a:lnTo>
                <a:lnTo>
                  <a:pt x="692244" y="82600"/>
                </a:lnTo>
                <a:lnTo>
                  <a:pt x="740264" y="101113"/>
                </a:lnTo>
                <a:lnTo>
                  <a:pt x="779706" y="118887"/>
                </a:lnTo>
                <a:lnTo>
                  <a:pt x="829103" y="145105"/>
                </a:lnTo>
                <a:lnTo>
                  <a:pt x="828461" y="172827"/>
                </a:lnTo>
                <a:lnTo>
                  <a:pt x="825443" y="215446"/>
                </a:lnTo>
                <a:lnTo>
                  <a:pt x="818417" y="270298"/>
                </a:lnTo>
                <a:lnTo>
                  <a:pt x="805748" y="334720"/>
                </a:lnTo>
                <a:lnTo>
                  <a:pt x="785801" y="406050"/>
                </a:lnTo>
                <a:lnTo>
                  <a:pt x="767589" y="456225"/>
                </a:lnTo>
                <a:lnTo>
                  <a:pt x="746597" y="504263"/>
                </a:lnTo>
                <a:lnTo>
                  <a:pt x="722826" y="550077"/>
                </a:lnTo>
                <a:lnTo>
                  <a:pt x="696275" y="593580"/>
                </a:lnTo>
                <a:lnTo>
                  <a:pt x="666943" y="634684"/>
                </a:lnTo>
                <a:lnTo>
                  <a:pt x="634494" y="673338"/>
                </a:lnTo>
                <a:lnTo>
                  <a:pt x="599352" y="709403"/>
                </a:lnTo>
                <a:lnTo>
                  <a:pt x="561568" y="742826"/>
                </a:lnTo>
                <a:lnTo>
                  <a:pt x="521194" y="773556"/>
                </a:lnTo>
                <a:lnTo>
                  <a:pt x="478281" y="801543"/>
                </a:lnTo>
                <a:lnTo>
                  <a:pt x="432880" y="826735"/>
                </a:lnTo>
                <a:lnTo>
                  <a:pt x="507972" y="826735"/>
                </a:lnTo>
                <a:lnTo>
                  <a:pt x="563817" y="788799"/>
                </a:lnTo>
                <a:lnTo>
                  <a:pt x="600387" y="759078"/>
                </a:lnTo>
                <a:lnTo>
                  <a:pt x="634771" y="727107"/>
                </a:lnTo>
                <a:lnTo>
                  <a:pt x="666926" y="692940"/>
                </a:lnTo>
                <a:lnTo>
                  <a:pt x="696810" y="656629"/>
                </a:lnTo>
                <a:lnTo>
                  <a:pt x="727595" y="613563"/>
                </a:lnTo>
                <a:lnTo>
                  <a:pt x="755544" y="567862"/>
                </a:lnTo>
                <a:lnTo>
                  <a:pt x="780598" y="519673"/>
                </a:lnTo>
                <a:lnTo>
                  <a:pt x="802700" y="469142"/>
                </a:lnTo>
                <a:lnTo>
                  <a:pt x="821793" y="416417"/>
                </a:lnTo>
                <a:lnTo>
                  <a:pt x="842238" y="342709"/>
                </a:lnTo>
                <a:lnTo>
                  <a:pt x="855282" y="276301"/>
                </a:lnTo>
                <a:lnTo>
                  <a:pt x="862569" y="219716"/>
                </a:lnTo>
                <a:lnTo>
                  <a:pt x="865740" y="175477"/>
                </a:lnTo>
                <a:lnTo>
                  <a:pt x="866438" y="146107"/>
                </a:lnTo>
                <a:lnTo>
                  <a:pt x="866305" y="134128"/>
                </a:lnTo>
                <a:lnTo>
                  <a:pt x="828808" y="101917"/>
                </a:lnTo>
                <a:lnTo>
                  <a:pt x="756601" y="67303"/>
                </a:lnTo>
                <a:lnTo>
                  <a:pt x="706458" y="47972"/>
                </a:lnTo>
                <a:lnTo>
                  <a:pt x="669953" y="36560"/>
                </a:lnTo>
                <a:close/>
              </a:path>
              <a:path w="866775" h="866775">
                <a:moveTo>
                  <a:pt x="432880" y="0"/>
                </a:moveTo>
                <a:lnTo>
                  <a:pt x="355319" y="3916"/>
                </a:lnTo>
                <a:lnTo>
                  <a:pt x="283328" y="14441"/>
                </a:lnTo>
                <a:lnTo>
                  <a:pt x="217778" y="29739"/>
                </a:lnTo>
                <a:lnTo>
                  <a:pt x="159543" y="47972"/>
                </a:lnTo>
                <a:lnTo>
                  <a:pt x="109495" y="67303"/>
                </a:lnTo>
                <a:lnTo>
                  <a:pt x="68508" y="85897"/>
                </a:lnTo>
                <a:lnTo>
                  <a:pt x="17207" y="113526"/>
                </a:lnTo>
                <a:lnTo>
                  <a:pt x="0" y="146107"/>
                </a:lnTo>
                <a:lnTo>
                  <a:pt x="523" y="171931"/>
                </a:lnTo>
                <a:lnTo>
                  <a:pt x="3062" y="211594"/>
                </a:lnTo>
                <a:lnTo>
                  <a:pt x="8942" y="262317"/>
                </a:lnTo>
                <a:lnTo>
                  <a:pt x="19509" y="322014"/>
                </a:lnTo>
                <a:lnTo>
                  <a:pt x="36104" y="388598"/>
                </a:lnTo>
                <a:lnTo>
                  <a:pt x="60071" y="459984"/>
                </a:lnTo>
                <a:lnTo>
                  <a:pt x="92752" y="534085"/>
                </a:lnTo>
                <a:lnTo>
                  <a:pt x="110586" y="544715"/>
                </a:lnTo>
                <a:lnTo>
                  <a:pt x="117745" y="542616"/>
                </a:lnTo>
                <a:lnTo>
                  <a:pt x="98482" y="455530"/>
                </a:lnTo>
                <a:lnTo>
                  <a:pt x="77146" y="395029"/>
                </a:lnTo>
                <a:lnTo>
                  <a:pt x="61425" y="337543"/>
                </a:lnTo>
                <a:lnTo>
                  <a:pt x="50468" y="284494"/>
                </a:lnTo>
                <a:lnTo>
                  <a:pt x="43426" y="237304"/>
                </a:lnTo>
                <a:lnTo>
                  <a:pt x="39449" y="197395"/>
                </a:lnTo>
                <a:lnTo>
                  <a:pt x="37287" y="145105"/>
                </a:lnTo>
                <a:lnTo>
                  <a:pt x="56754" y="134128"/>
                </a:lnTo>
                <a:lnTo>
                  <a:pt x="125918" y="101113"/>
                </a:lnTo>
                <a:lnTo>
                  <a:pt x="173824" y="82600"/>
                </a:lnTo>
                <a:lnTo>
                  <a:pt x="229388" y="65116"/>
                </a:lnTo>
                <a:lnTo>
                  <a:pt x="291694" y="50433"/>
                </a:lnTo>
                <a:lnTo>
                  <a:pt x="359830" y="40324"/>
                </a:lnTo>
                <a:lnTo>
                  <a:pt x="432880" y="36560"/>
                </a:lnTo>
                <a:lnTo>
                  <a:pt x="669953" y="36560"/>
                </a:lnTo>
                <a:lnTo>
                  <a:pt x="648132" y="29739"/>
                </a:lnTo>
                <a:lnTo>
                  <a:pt x="582505" y="14441"/>
                </a:lnTo>
                <a:lnTo>
                  <a:pt x="510460" y="3916"/>
                </a:lnTo>
                <a:lnTo>
                  <a:pt x="432880" y="0"/>
                </a:lnTo>
                <a:close/>
              </a:path>
            </a:pathLst>
          </a:custGeom>
          <a:solidFill>
            <a:srgbClr val="0A1338"/>
          </a:solidFill>
        </p:spPr>
        <p:txBody>
          <a:bodyPr wrap="square" lIns="0" tIns="0" rIns="0" bIns="0" rtlCol="0"/>
          <a:lstStyle/>
          <a:p>
            <a:endParaRPr/>
          </a:p>
        </p:txBody>
      </p:sp>
      <p:sp>
        <p:nvSpPr>
          <p:cNvPr id="38" name="bk object 38"/>
          <p:cNvSpPr/>
          <p:nvPr/>
        </p:nvSpPr>
        <p:spPr>
          <a:xfrm>
            <a:off x="4607037" y="4280973"/>
            <a:ext cx="420370" cy="187325"/>
          </a:xfrm>
          <a:custGeom>
            <a:avLst/>
            <a:gdLst/>
            <a:ahLst/>
            <a:cxnLst/>
            <a:rect l="l" t="t" r="r" b="b"/>
            <a:pathLst>
              <a:path w="420370" h="187325">
                <a:moveTo>
                  <a:pt x="269997" y="158518"/>
                </a:moveTo>
                <a:lnTo>
                  <a:pt x="107276" y="158518"/>
                </a:lnTo>
                <a:lnTo>
                  <a:pt x="119343" y="170277"/>
                </a:lnTo>
                <a:lnTo>
                  <a:pt x="133411" y="178946"/>
                </a:lnTo>
                <a:lnTo>
                  <a:pt x="149193" y="184412"/>
                </a:lnTo>
                <a:lnTo>
                  <a:pt x="166400" y="186564"/>
                </a:lnTo>
                <a:lnTo>
                  <a:pt x="167619" y="186564"/>
                </a:lnTo>
                <a:lnTo>
                  <a:pt x="168837" y="187174"/>
                </a:lnTo>
                <a:lnTo>
                  <a:pt x="170665" y="187174"/>
                </a:lnTo>
                <a:lnTo>
                  <a:pt x="216317" y="181001"/>
                </a:lnTo>
                <a:lnTo>
                  <a:pt x="259282" y="164769"/>
                </a:lnTo>
                <a:lnTo>
                  <a:pt x="269997" y="158518"/>
                </a:lnTo>
                <a:close/>
              </a:path>
              <a:path w="420370" h="187325">
                <a:moveTo>
                  <a:pt x="179811" y="0"/>
                </a:moveTo>
                <a:lnTo>
                  <a:pt x="131124" y="15776"/>
                </a:lnTo>
                <a:lnTo>
                  <a:pt x="95693" y="54873"/>
                </a:lnTo>
                <a:lnTo>
                  <a:pt x="86523" y="107087"/>
                </a:lnTo>
                <a:lnTo>
                  <a:pt x="89601" y="124379"/>
                </a:lnTo>
                <a:lnTo>
                  <a:pt x="68257" y="128027"/>
                </a:lnTo>
                <a:lnTo>
                  <a:pt x="48685" y="130705"/>
                </a:lnTo>
                <a:lnTo>
                  <a:pt x="31741" y="132355"/>
                </a:lnTo>
                <a:lnTo>
                  <a:pt x="18284" y="132918"/>
                </a:lnTo>
                <a:lnTo>
                  <a:pt x="11054" y="134413"/>
                </a:lnTo>
                <a:lnTo>
                  <a:pt x="5255" y="138479"/>
                </a:lnTo>
                <a:lnTo>
                  <a:pt x="1399" y="144489"/>
                </a:lnTo>
                <a:lnTo>
                  <a:pt x="0" y="151816"/>
                </a:lnTo>
                <a:lnTo>
                  <a:pt x="1399" y="159047"/>
                </a:lnTo>
                <a:lnTo>
                  <a:pt x="5255" y="164847"/>
                </a:lnTo>
                <a:lnTo>
                  <a:pt x="11054" y="168704"/>
                </a:lnTo>
                <a:lnTo>
                  <a:pt x="18284" y="170104"/>
                </a:lnTo>
                <a:lnTo>
                  <a:pt x="34417" y="169494"/>
                </a:lnTo>
                <a:lnTo>
                  <a:pt x="55466" y="167513"/>
                </a:lnTo>
                <a:lnTo>
                  <a:pt x="80172" y="163931"/>
                </a:lnTo>
                <a:lnTo>
                  <a:pt x="107276" y="158518"/>
                </a:lnTo>
                <a:lnTo>
                  <a:pt x="269997" y="158518"/>
                </a:lnTo>
                <a:lnTo>
                  <a:pt x="285665" y="149378"/>
                </a:lnTo>
                <a:lnTo>
                  <a:pt x="161527" y="149378"/>
                </a:lnTo>
                <a:lnTo>
                  <a:pt x="156036" y="148159"/>
                </a:lnTo>
                <a:lnTo>
                  <a:pt x="151771" y="146323"/>
                </a:lnTo>
                <a:lnTo>
                  <a:pt x="172344" y="138315"/>
                </a:lnTo>
                <a:lnTo>
                  <a:pt x="191545" y="128876"/>
                </a:lnTo>
                <a:lnTo>
                  <a:pt x="208689" y="117950"/>
                </a:lnTo>
                <a:lnTo>
                  <a:pt x="211829" y="115231"/>
                </a:lnTo>
                <a:lnTo>
                  <a:pt x="125560" y="115231"/>
                </a:lnTo>
                <a:lnTo>
                  <a:pt x="123742" y="104428"/>
                </a:lnTo>
                <a:lnTo>
                  <a:pt x="138668" y="58284"/>
                </a:lnTo>
                <a:lnTo>
                  <a:pt x="179811" y="37194"/>
                </a:lnTo>
                <a:lnTo>
                  <a:pt x="240699" y="37194"/>
                </a:lnTo>
                <a:lnTo>
                  <a:pt x="240159" y="34724"/>
                </a:lnTo>
                <a:lnTo>
                  <a:pt x="228119" y="17300"/>
                </a:lnTo>
                <a:lnTo>
                  <a:pt x="208079" y="4791"/>
                </a:lnTo>
                <a:lnTo>
                  <a:pt x="179811" y="0"/>
                </a:lnTo>
                <a:close/>
              </a:path>
              <a:path w="420370" h="187325">
                <a:moveTo>
                  <a:pt x="388611" y="115840"/>
                </a:moveTo>
                <a:lnTo>
                  <a:pt x="332809" y="115840"/>
                </a:lnTo>
                <a:lnTo>
                  <a:pt x="355828" y="137011"/>
                </a:lnTo>
                <a:lnTo>
                  <a:pt x="373877" y="152121"/>
                </a:lnTo>
                <a:lnTo>
                  <a:pt x="385868" y="161286"/>
                </a:lnTo>
                <a:lnTo>
                  <a:pt x="390716" y="164620"/>
                </a:lnTo>
                <a:lnTo>
                  <a:pt x="393762" y="167057"/>
                </a:lnTo>
                <a:lnTo>
                  <a:pt x="397417" y="168276"/>
                </a:lnTo>
                <a:lnTo>
                  <a:pt x="407172" y="168276"/>
                </a:lnTo>
                <a:lnTo>
                  <a:pt x="412655" y="165229"/>
                </a:lnTo>
                <a:lnTo>
                  <a:pt x="416318" y="159737"/>
                </a:lnTo>
                <a:lnTo>
                  <a:pt x="419326" y="152909"/>
                </a:lnTo>
                <a:lnTo>
                  <a:pt x="419363" y="145794"/>
                </a:lnTo>
                <a:lnTo>
                  <a:pt x="416658" y="139250"/>
                </a:lnTo>
                <a:lnTo>
                  <a:pt x="411437" y="134136"/>
                </a:lnTo>
                <a:lnTo>
                  <a:pt x="407723" y="131145"/>
                </a:lnTo>
                <a:lnTo>
                  <a:pt x="397267" y="123010"/>
                </a:lnTo>
                <a:lnTo>
                  <a:pt x="388611" y="115840"/>
                </a:lnTo>
                <a:close/>
              </a:path>
              <a:path w="420370" h="187325">
                <a:moveTo>
                  <a:pt x="275377" y="1612"/>
                </a:moveTo>
                <a:lnTo>
                  <a:pt x="260052" y="23303"/>
                </a:lnTo>
                <a:lnTo>
                  <a:pt x="262711" y="30483"/>
                </a:lnTo>
                <a:lnTo>
                  <a:pt x="276652" y="50380"/>
                </a:lnTo>
                <a:lnTo>
                  <a:pt x="290395" y="68986"/>
                </a:lnTo>
                <a:lnTo>
                  <a:pt x="306598" y="89021"/>
                </a:lnTo>
                <a:lnTo>
                  <a:pt x="276395" y="111740"/>
                </a:lnTo>
                <a:lnTo>
                  <a:pt x="242366" y="131316"/>
                </a:lnTo>
                <a:lnTo>
                  <a:pt x="205707" y="144834"/>
                </a:lnTo>
                <a:lnTo>
                  <a:pt x="167619" y="149378"/>
                </a:lnTo>
                <a:lnTo>
                  <a:pt x="285665" y="149378"/>
                </a:lnTo>
                <a:lnTo>
                  <a:pt x="298474" y="141906"/>
                </a:lnTo>
                <a:lnTo>
                  <a:pt x="332809" y="115840"/>
                </a:lnTo>
                <a:lnTo>
                  <a:pt x="388611" y="115840"/>
                </a:lnTo>
                <a:lnTo>
                  <a:pt x="381096" y="109616"/>
                </a:lnTo>
                <a:lnTo>
                  <a:pt x="360240" y="90849"/>
                </a:lnTo>
                <a:lnTo>
                  <a:pt x="382619" y="68659"/>
                </a:lnTo>
                <a:lnTo>
                  <a:pt x="386920" y="64021"/>
                </a:lnTo>
                <a:lnTo>
                  <a:pt x="334637" y="64021"/>
                </a:lnTo>
                <a:lnTo>
                  <a:pt x="319606" y="45339"/>
                </a:lnTo>
                <a:lnTo>
                  <a:pt x="306748" y="27971"/>
                </a:lnTo>
                <a:lnTo>
                  <a:pt x="297777" y="15063"/>
                </a:lnTo>
                <a:lnTo>
                  <a:pt x="294405" y="9757"/>
                </a:lnTo>
                <a:lnTo>
                  <a:pt x="289283" y="4526"/>
                </a:lnTo>
                <a:lnTo>
                  <a:pt x="282673" y="1753"/>
                </a:lnTo>
                <a:lnTo>
                  <a:pt x="275377" y="1612"/>
                </a:lnTo>
                <a:close/>
              </a:path>
              <a:path w="420370" h="187325">
                <a:moveTo>
                  <a:pt x="240699" y="37194"/>
                </a:moveTo>
                <a:lnTo>
                  <a:pt x="179811" y="37194"/>
                </a:lnTo>
                <a:lnTo>
                  <a:pt x="185296" y="37565"/>
                </a:lnTo>
                <a:lnTo>
                  <a:pt x="194440" y="39708"/>
                </a:lnTo>
                <a:lnTo>
                  <a:pt x="203126" y="45166"/>
                </a:lnTo>
                <a:lnTo>
                  <a:pt x="207241" y="55482"/>
                </a:lnTo>
                <a:lnTo>
                  <a:pt x="206556" y="61771"/>
                </a:lnTo>
                <a:lnTo>
                  <a:pt x="166399" y="99992"/>
                </a:lnTo>
                <a:lnTo>
                  <a:pt x="125560" y="115231"/>
                </a:lnTo>
                <a:lnTo>
                  <a:pt x="211829" y="115231"/>
                </a:lnTo>
                <a:lnTo>
                  <a:pt x="239472" y="81243"/>
                </a:lnTo>
                <a:lnTo>
                  <a:pt x="244427" y="54264"/>
                </a:lnTo>
                <a:lnTo>
                  <a:pt x="240699" y="37194"/>
                </a:lnTo>
                <a:close/>
              </a:path>
              <a:path w="420370" h="187325">
                <a:moveTo>
                  <a:pt x="399095" y="1525"/>
                </a:moveTo>
                <a:lnTo>
                  <a:pt x="392256" y="3773"/>
                </a:lnTo>
                <a:lnTo>
                  <a:pt x="386443" y="8538"/>
                </a:lnTo>
                <a:lnTo>
                  <a:pt x="382720" y="13007"/>
                </a:lnTo>
                <a:lnTo>
                  <a:pt x="372074" y="25210"/>
                </a:lnTo>
                <a:lnTo>
                  <a:pt x="355846" y="42749"/>
                </a:lnTo>
                <a:lnTo>
                  <a:pt x="334637" y="64021"/>
                </a:lnTo>
                <a:lnTo>
                  <a:pt x="386920" y="64021"/>
                </a:lnTo>
                <a:lnTo>
                  <a:pt x="415701" y="31710"/>
                </a:lnTo>
                <a:lnTo>
                  <a:pt x="419895" y="18141"/>
                </a:lnTo>
                <a:lnTo>
                  <a:pt x="417676" y="11301"/>
                </a:lnTo>
                <a:lnTo>
                  <a:pt x="412655" y="5492"/>
                </a:lnTo>
                <a:lnTo>
                  <a:pt x="406162" y="2022"/>
                </a:lnTo>
                <a:lnTo>
                  <a:pt x="399095" y="1525"/>
                </a:lnTo>
                <a:close/>
              </a:path>
            </a:pathLst>
          </a:custGeom>
          <a:solidFill>
            <a:srgbClr val="007AFF"/>
          </a:solidFill>
        </p:spPr>
        <p:txBody>
          <a:bodyPr wrap="square" lIns="0" tIns="0" rIns="0" bIns="0" rtlCol="0"/>
          <a:lstStyle/>
          <a:p>
            <a:endParaRPr/>
          </a:p>
        </p:txBody>
      </p:sp>
      <p:sp>
        <p:nvSpPr>
          <p:cNvPr id="39" name="bk object 39"/>
          <p:cNvSpPr/>
          <p:nvPr/>
        </p:nvSpPr>
        <p:spPr>
          <a:xfrm>
            <a:off x="5023965" y="4239513"/>
            <a:ext cx="38100" cy="37465"/>
          </a:xfrm>
          <a:custGeom>
            <a:avLst/>
            <a:gdLst/>
            <a:ahLst/>
            <a:cxnLst/>
            <a:rect l="l" t="t" r="r" b="b"/>
            <a:pathLst>
              <a:path w="38100" h="37464">
                <a:moveTo>
                  <a:pt x="18893" y="0"/>
                </a:moveTo>
                <a:lnTo>
                  <a:pt x="11568" y="1400"/>
                </a:lnTo>
                <a:lnTo>
                  <a:pt x="5559" y="5260"/>
                </a:lnTo>
                <a:lnTo>
                  <a:pt x="1494" y="11064"/>
                </a:lnTo>
                <a:lnTo>
                  <a:pt x="0" y="18296"/>
                </a:lnTo>
                <a:lnTo>
                  <a:pt x="1494" y="25619"/>
                </a:lnTo>
                <a:lnTo>
                  <a:pt x="5559" y="31630"/>
                </a:lnTo>
                <a:lnTo>
                  <a:pt x="11568" y="35698"/>
                </a:lnTo>
                <a:lnTo>
                  <a:pt x="18893" y="37194"/>
                </a:lnTo>
                <a:lnTo>
                  <a:pt x="26217" y="35698"/>
                </a:lnTo>
                <a:lnTo>
                  <a:pt x="32226" y="31630"/>
                </a:lnTo>
                <a:lnTo>
                  <a:pt x="36292" y="25619"/>
                </a:lnTo>
                <a:lnTo>
                  <a:pt x="37786" y="18296"/>
                </a:lnTo>
                <a:lnTo>
                  <a:pt x="36292" y="11064"/>
                </a:lnTo>
                <a:lnTo>
                  <a:pt x="32226" y="5260"/>
                </a:lnTo>
                <a:lnTo>
                  <a:pt x="26217" y="1400"/>
                </a:lnTo>
                <a:lnTo>
                  <a:pt x="18893" y="0"/>
                </a:lnTo>
                <a:close/>
              </a:path>
            </a:pathLst>
          </a:custGeom>
          <a:solidFill>
            <a:srgbClr val="007AFF"/>
          </a:solidFill>
        </p:spPr>
        <p:txBody>
          <a:bodyPr wrap="square" lIns="0" tIns="0" rIns="0" bIns="0" rtlCol="0"/>
          <a:lstStyle/>
          <a:p>
            <a:endParaRPr/>
          </a:p>
        </p:txBody>
      </p:sp>
      <p:sp>
        <p:nvSpPr>
          <p:cNvPr id="40" name="bk object 40"/>
          <p:cNvSpPr/>
          <p:nvPr/>
        </p:nvSpPr>
        <p:spPr>
          <a:xfrm>
            <a:off x="4551567" y="4413891"/>
            <a:ext cx="37465" cy="37465"/>
          </a:xfrm>
          <a:custGeom>
            <a:avLst/>
            <a:gdLst/>
            <a:ahLst/>
            <a:cxnLst/>
            <a:rect l="l" t="t" r="r" b="b"/>
            <a:pathLst>
              <a:path w="37464" h="37464">
                <a:moveTo>
                  <a:pt x="18893" y="0"/>
                </a:moveTo>
                <a:lnTo>
                  <a:pt x="11568" y="1485"/>
                </a:lnTo>
                <a:lnTo>
                  <a:pt x="5559" y="5485"/>
                </a:lnTo>
                <a:lnTo>
                  <a:pt x="1494" y="11314"/>
                </a:lnTo>
                <a:lnTo>
                  <a:pt x="0" y="18288"/>
                </a:lnTo>
                <a:lnTo>
                  <a:pt x="1494" y="25614"/>
                </a:lnTo>
                <a:lnTo>
                  <a:pt x="5559" y="31624"/>
                </a:lnTo>
                <a:lnTo>
                  <a:pt x="11568" y="35691"/>
                </a:lnTo>
                <a:lnTo>
                  <a:pt x="18893" y="37186"/>
                </a:lnTo>
                <a:lnTo>
                  <a:pt x="26122" y="35691"/>
                </a:lnTo>
                <a:lnTo>
                  <a:pt x="31922" y="31624"/>
                </a:lnTo>
                <a:lnTo>
                  <a:pt x="35778" y="25614"/>
                </a:lnTo>
                <a:lnTo>
                  <a:pt x="37177" y="18288"/>
                </a:lnTo>
                <a:lnTo>
                  <a:pt x="35778" y="11314"/>
                </a:lnTo>
                <a:lnTo>
                  <a:pt x="31922" y="5485"/>
                </a:lnTo>
                <a:lnTo>
                  <a:pt x="26122" y="1485"/>
                </a:lnTo>
                <a:lnTo>
                  <a:pt x="18893" y="0"/>
                </a:lnTo>
                <a:close/>
              </a:path>
            </a:pathLst>
          </a:custGeom>
          <a:solidFill>
            <a:srgbClr val="007AFF"/>
          </a:solidFill>
        </p:spPr>
        <p:txBody>
          <a:bodyPr wrap="square" lIns="0" tIns="0" rIns="0" bIns="0" rtlCol="0"/>
          <a:lstStyle/>
          <a:p>
            <a:endParaRPr/>
          </a:p>
        </p:txBody>
      </p:sp>
      <p:sp>
        <p:nvSpPr>
          <p:cNvPr id="41" name="bk object 41"/>
          <p:cNvSpPr/>
          <p:nvPr/>
        </p:nvSpPr>
        <p:spPr>
          <a:xfrm>
            <a:off x="6905138" y="3841392"/>
            <a:ext cx="866775" cy="866775"/>
          </a:xfrm>
          <a:custGeom>
            <a:avLst/>
            <a:gdLst/>
            <a:ahLst/>
            <a:cxnLst/>
            <a:rect l="l" t="t" r="r" b="b"/>
            <a:pathLst>
              <a:path w="866775" h="866775">
                <a:moveTo>
                  <a:pt x="191654" y="633999"/>
                </a:moveTo>
                <a:lnTo>
                  <a:pt x="184586" y="634522"/>
                </a:lnTo>
                <a:lnTo>
                  <a:pt x="178088" y="637731"/>
                </a:lnTo>
                <a:lnTo>
                  <a:pt x="173329" y="643543"/>
                </a:lnTo>
                <a:lnTo>
                  <a:pt x="171082" y="650383"/>
                </a:lnTo>
                <a:lnTo>
                  <a:pt x="171577" y="657451"/>
                </a:lnTo>
                <a:lnTo>
                  <a:pt x="209726" y="704589"/>
                </a:lnTo>
                <a:lnTo>
                  <a:pt x="247287" y="742350"/>
                </a:lnTo>
                <a:lnTo>
                  <a:pt x="287658" y="777198"/>
                </a:lnTo>
                <a:lnTo>
                  <a:pt x="330771" y="809099"/>
                </a:lnTo>
                <a:lnTo>
                  <a:pt x="376559" y="838019"/>
                </a:lnTo>
                <a:lnTo>
                  <a:pt x="424952" y="863925"/>
                </a:lnTo>
                <a:lnTo>
                  <a:pt x="430443" y="866364"/>
                </a:lnTo>
                <a:lnTo>
                  <a:pt x="435926" y="866364"/>
                </a:lnTo>
                <a:lnTo>
                  <a:pt x="438972" y="865145"/>
                </a:lnTo>
                <a:lnTo>
                  <a:pt x="441417" y="863925"/>
                </a:lnTo>
                <a:lnTo>
                  <a:pt x="484289" y="841276"/>
                </a:lnTo>
                <a:lnTo>
                  <a:pt x="507972" y="826735"/>
                </a:lnTo>
                <a:lnTo>
                  <a:pt x="432880" y="826735"/>
                </a:lnTo>
                <a:lnTo>
                  <a:pt x="388858" y="802249"/>
                </a:lnTo>
                <a:lnTo>
                  <a:pt x="347070" y="775138"/>
                </a:lnTo>
                <a:lnTo>
                  <a:pt x="307618" y="745418"/>
                </a:lnTo>
                <a:lnTo>
                  <a:pt x="270605" y="713107"/>
                </a:lnTo>
                <a:lnTo>
                  <a:pt x="236131" y="678222"/>
                </a:lnTo>
                <a:lnTo>
                  <a:pt x="204300" y="640777"/>
                </a:lnTo>
                <a:lnTo>
                  <a:pt x="198492" y="636103"/>
                </a:lnTo>
                <a:lnTo>
                  <a:pt x="191654" y="633999"/>
                </a:lnTo>
                <a:close/>
              </a:path>
              <a:path w="866775" h="866775">
                <a:moveTo>
                  <a:pt x="669953" y="36560"/>
                </a:moveTo>
                <a:lnTo>
                  <a:pt x="432880" y="36560"/>
                </a:lnTo>
                <a:lnTo>
                  <a:pt x="505956" y="40324"/>
                </a:lnTo>
                <a:lnTo>
                  <a:pt x="574161" y="50433"/>
                </a:lnTo>
                <a:lnTo>
                  <a:pt x="636567" y="65116"/>
                </a:lnTo>
                <a:lnTo>
                  <a:pt x="692244" y="82600"/>
                </a:lnTo>
                <a:lnTo>
                  <a:pt x="740264" y="101113"/>
                </a:lnTo>
                <a:lnTo>
                  <a:pt x="779706" y="118887"/>
                </a:lnTo>
                <a:lnTo>
                  <a:pt x="829103" y="145105"/>
                </a:lnTo>
                <a:lnTo>
                  <a:pt x="828461" y="172827"/>
                </a:lnTo>
                <a:lnTo>
                  <a:pt x="825443" y="215446"/>
                </a:lnTo>
                <a:lnTo>
                  <a:pt x="818417" y="270298"/>
                </a:lnTo>
                <a:lnTo>
                  <a:pt x="805748" y="334720"/>
                </a:lnTo>
                <a:lnTo>
                  <a:pt x="785801" y="406050"/>
                </a:lnTo>
                <a:lnTo>
                  <a:pt x="767589" y="456225"/>
                </a:lnTo>
                <a:lnTo>
                  <a:pt x="746597" y="504263"/>
                </a:lnTo>
                <a:lnTo>
                  <a:pt x="722826" y="550077"/>
                </a:lnTo>
                <a:lnTo>
                  <a:pt x="696275" y="593580"/>
                </a:lnTo>
                <a:lnTo>
                  <a:pt x="666943" y="634684"/>
                </a:lnTo>
                <a:lnTo>
                  <a:pt x="634494" y="673338"/>
                </a:lnTo>
                <a:lnTo>
                  <a:pt x="599352" y="709403"/>
                </a:lnTo>
                <a:lnTo>
                  <a:pt x="561568" y="742826"/>
                </a:lnTo>
                <a:lnTo>
                  <a:pt x="521194" y="773556"/>
                </a:lnTo>
                <a:lnTo>
                  <a:pt x="478281" y="801543"/>
                </a:lnTo>
                <a:lnTo>
                  <a:pt x="432880" y="826735"/>
                </a:lnTo>
                <a:lnTo>
                  <a:pt x="507972" y="826735"/>
                </a:lnTo>
                <a:lnTo>
                  <a:pt x="563817" y="788799"/>
                </a:lnTo>
                <a:lnTo>
                  <a:pt x="600387" y="759078"/>
                </a:lnTo>
                <a:lnTo>
                  <a:pt x="634771" y="727107"/>
                </a:lnTo>
                <a:lnTo>
                  <a:pt x="666926" y="692940"/>
                </a:lnTo>
                <a:lnTo>
                  <a:pt x="696810" y="656629"/>
                </a:lnTo>
                <a:lnTo>
                  <a:pt x="727595" y="613563"/>
                </a:lnTo>
                <a:lnTo>
                  <a:pt x="755544" y="567862"/>
                </a:lnTo>
                <a:lnTo>
                  <a:pt x="780598" y="519673"/>
                </a:lnTo>
                <a:lnTo>
                  <a:pt x="802700" y="469142"/>
                </a:lnTo>
                <a:lnTo>
                  <a:pt x="821793" y="416417"/>
                </a:lnTo>
                <a:lnTo>
                  <a:pt x="842238" y="342709"/>
                </a:lnTo>
                <a:lnTo>
                  <a:pt x="855282" y="276301"/>
                </a:lnTo>
                <a:lnTo>
                  <a:pt x="862569" y="219716"/>
                </a:lnTo>
                <a:lnTo>
                  <a:pt x="865740" y="175477"/>
                </a:lnTo>
                <a:lnTo>
                  <a:pt x="866438" y="146107"/>
                </a:lnTo>
                <a:lnTo>
                  <a:pt x="866305" y="134128"/>
                </a:lnTo>
                <a:lnTo>
                  <a:pt x="828808" y="101917"/>
                </a:lnTo>
                <a:lnTo>
                  <a:pt x="756601" y="67303"/>
                </a:lnTo>
                <a:lnTo>
                  <a:pt x="706458" y="47972"/>
                </a:lnTo>
                <a:lnTo>
                  <a:pt x="669953" y="36560"/>
                </a:lnTo>
                <a:close/>
              </a:path>
              <a:path w="866775" h="866775">
                <a:moveTo>
                  <a:pt x="432880" y="0"/>
                </a:moveTo>
                <a:lnTo>
                  <a:pt x="355319" y="3916"/>
                </a:lnTo>
                <a:lnTo>
                  <a:pt x="283328" y="14441"/>
                </a:lnTo>
                <a:lnTo>
                  <a:pt x="217778" y="29739"/>
                </a:lnTo>
                <a:lnTo>
                  <a:pt x="159543" y="47972"/>
                </a:lnTo>
                <a:lnTo>
                  <a:pt x="109495" y="67303"/>
                </a:lnTo>
                <a:lnTo>
                  <a:pt x="68508" y="85897"/>
                </a:lnTo>
                <a:lnTo>
                  <a:pt x="17207" y="113526"/>
                </a:lnTo>
                <a:lnTo>
                  <a:pt x="0" y="146107"/>
                </a:lnTo>
                <a:lnTo>
                  <a:pt x="523" y="171931"/>
                </a:lnTo>
                <a:lnTo>
                  <a:pt x="3062" y="211594"/>
                </a:lnTo>
                <a:lnTo>
                  <a:pt x="8942" y="262317"/>
                </a:lnTo>
                <a:lnTo>
                  <a:pt x="19509" y="322014"/>
                </a:lnTo>
                <a:lnTo>
                  <a:pt x="36104" y="388598"/>
                </a:lnTo>
                <a:lnTo>
                  <a:pt x="60071" y="459984"/>
                </a:lnTo>
                <a:lnTo>
                  <a:pt x="92752" y="534085"/>
                </a:lnTo>
                <a:lnTo>
                  <a:pt x="110586" y="544715"/>
                </a:lnTo>
                <a:lnTo>
                  <a:pt x="117745" y="542616"/>
                </a:lnTo>
                <a:lnTo>
                  <a:pt x="98482" y="455530"/>
                </a:lnTo>
                <a:lnTo>
                  <a:pt x="77146" y="395029"/>
                </a:lnTo>
                <a:lnTo>
                  <a:pt x="61425" y="337543"/>
                </a:lnTo>
                <a:lnTo>
                  <a:pt x="50468" y="284494"/>
                </a:lnTo>
                <a:lnTo>
                  <a:pt x="43426" y="237304"/>
                </a:lnTo>
                <a:lnTo>
                  <a:pt x="39449" y="197395"/>
                </a:lnTo>
                <a:lnTo>
                  <a:pt x="37287" y="145105"/>
                </a:lnTo>
                <a:lnTo>
                  <a:pt x="56754" y="134128"/>
                </a:lnTo>
                <a:lnTo>
                  <a:pt x="125918" y="101113"/>
                </a:lnTo>
                <a:lnTo>
                  <a:pt x="173824" y="82600"/>
                </a:lnTo>
                <a:lnTo>
                  <a:pt x="229388" y="65116"/>
                </a:lnTo>
                <a:lnTo>
                  <a:pt x="291694" y="50433"/>
                </a:lnTo>
                <a:lnTo>
                  <a:pt x="359830" y="40324"/>
                </a:lnTo>
                <a:lnTo>
                  <a:pt x="432880" y="36560"/>
                </a:lnTo>
                <a:lnTo>
                  <a:pt x="669953" y="36560"/>
                </a:lnTo>
                <a:lnTo>
                  <a:pt x="648132" y="29739"/>
                </a:lnTo>
                <a:lnTo>
                  <a:pt x="582505" y="14441"/>
                </a:lnTo>
                <a:lnTo>
                  <a:pt x="510460" y="3916"/>
                </a:lnTo>
                <a:lnTo>
                  <a:pt x="432880" y="0"/>
                </a:lnTo>
                <a:close/>
              </a:path>
            </a:pathLst>
          </a:custGeom>
          <a:solidFill>
            <a:srgbClr val="0A1338"/>
          </a:solidFill>
        </p:spPr>
        <p:txBody>
          <a:bodyPr wrap="square" lIns="0" tIns="0" rIns="0" bIns="0" rtlCol="0"/>
          <a:lstStyle/>
          <a:p>
            <a:endParaRPr/>
          </a:p>
        </p:txBody>
      </p:sp>
      <p:sp>
        <p:nvSpPr>
          <p:cNvPr id="42" name="bk object 42"/>
          <p:cNvSpPr/>
          <p:nvPr/>
        </p:nvSpPr>
        <p:spPr>
          <a:xfrm>
            <a:off x="7067380" y="3984060"/>
            <a:ext cx="184150" cy="220979"/>
          </a:xfrm>
          <a:custGeom>
            <a:avLst/>
            <a:gdLst/>
            <a:ahLst/>
            <a:cxnLst/>
            <a:rect l="l" t="t" r="r" b="b"/>
            <a:pathLst>
              <a:path w="184150" h="220979">
                <a:moveTo>
                  <a:pt x="151780" y="170713"/>
                </a:moveTo>
                <a:lnTo>
                  <a:pt x="115203" y="170713"/>
                </a:lnTo>
                <a:lnTo>
                  <a:pt x="115203" y="203025"/>
                </a:lnTo>
                <a:lnTo>
                  <a:pt x="116604" y="210161"/>
                </a:lnTo>
                <a:lnTo>
                  <a:pt x="120462" y="215752"/>
                </a:lnTo>
                <a:lnTo>
                  <a:pt x="126261" y="219399"/>
                </a:lnTo>
                <a:lnTo>
                  <a:pt x="133487" y="220704"/>
                </a:lnTo>
                <a:lnTo>
                  <a:pt x="140461" y="219399"/>
                </a:lnTo>
                <a:lnTo>
                  <a:pt x="146292" y="215752"/>
                </a:lnTo>
                <a:lnTo>
                  <a:pt x="150293" y="210161"/>
                </a:lnTo>
                <a:lnTo>
                  <a:pt x="151780" y="203025"/>
                </a:lnTo>
                <a:lnTo>
                  <a:pt x="151780" y="170713"/>
                </a:lnTo>
                <a:close/>
              </a:path>
              <a:path w="184150" h="220979">
                <a:moveTo>
                  <a:pt x="132878" y="0"/>
                </a:moveTo>
                <a:lnTo>
                  <a:pt x="7927" y="132910"/>
                </a:lnTo>
                <a:lnTo>
                  <a:pt x="2436" y="139003"/>
                </a:lnTo>
                <a:lnTo>
                  <a:pt x="0" y="145105"/>
                </a:lnTo>
                <a:lnTo>
                  <a:pt x="0" y="153026"/>
                </a:lnTo>
                <a:lnTo>
                  <a:pt x="1400" y="160163"/>
                </a:lnTo>
                <a:lnTo>
                  <a:pt x="5259" y="165757"/>
                </a:lnTo>
                <a:lnTo>
                  <a:pt x="11061" y="169408"/>
                </a:lnTo>
                <a:lnTo>
                  <a:pt x="18292" y="170713"/>
                </a:lnTo>
                <a:lnTo>
                  <a:pt x="177382" y="170713"/>
                </a:lnTo>
                <a:lnTo>
                  <a:pt x="184083" y="164002"/>
                </a:lnTo>
                <a:lnTo>
                  <a:pt x="184083" y="146933"/>
                </a:lnTo>
                <a:lnTo>
                  <a:pt x="177382" y="139612"/>
                </a:lnTo>
                <a:lnTo>
                  <a:pt x="43886" y="139612"/>
                </a:lnTo>
                <a:lnTo>
                  <a:pt x="115203" y="53646"/>
                </a:lnTo>
                <a:lnTo>
                  <a:pt x="151780" y="53646"/>
                </a:lnTo>
                <a:lnTo>
                  <a:pt x="151780" y="18288"/>
                </a:lnTo>
                <a:lnTo>
                  <a:pt x="150284" y="11057"/>
                </a:lnTo>
                <a:lnTo>
                  <a:pt x="146216" y="5256"/>
                </a:lnTo>
                <a:lnTo>
                  <a:pt x="140204" y="1399"/>
                </a:lnTo>
                <a:lnTo>
                  <a:pt x="132878" y="0"/>
                </a:lnTo>
                <a:close/>
              </a:path>
              <a:path w="184150" h="220979">
                <a:moveTo>
                  <a:pt x="151780" y="53646"/>
                </a:moveTo>
                <a:lnTo>
                  <a:pt x="115203" y="53646"/>
                </a:lnTo>
                <a:lnTo>
                  <a:pt x="115203" y="139612"/>
                </a:lnTo>
                <a:lnTo>
                  <a:pt x="151780" y="139612"/>
                </a:lnTo>
                <a:lnTo>
                  <a:pt x="151780" y="53646"/>
                </a:lnTo>
                <a:close/>
              </a:path>
            </a:pathLst>
          </a:custGeom>
          <a:solidFill>
            <a:srgbClr val="0A1338"/>
          </a:solidFill>
        </p:spPr>
        <p:txBody>
          <a:bodyPr wrap="square" lIns="0" tIns="0" rIns="0" bIns="0" rtlCol="0"/>
          <a:lstStyle/>
          <a:p>
            <a:endParaRPr/>
          </a:p>
        </p:txBody>
      </p:sp>
      <p:sp>
        <p:nvSpPr>
          <p:cNvPr id="43" name="bk object 43"/>
          <p:cNvSpPr/>
          <p:nvPr/>
        </p:nvSpPr>
        <p:spPr>
          <a:xfrm>
            <a:off x="7253292" y="3983451"/>
            <a:ext cx="167640" cy="224154"/>
          </a:xfrm>
          <a:custGeom>
            <a:avLst/>
            <a:gdLst/>
            <a:ahLst/>
            <a:cxnLst/>
            <a:rect l="l" t="t" r="r" b="b"/>
            <a:pathLst>
              <a:path w="167640" h="224154">
                <a:moveTo>
                  <a:pt x="29257" y="172541"/>
                </a:moveTo>
                <a:lnTo>
                  <a:pt x="15238" y="172541"/>
                </a:lnTo>
                <a:lnTo>
                  <a:pt x="7318" y="179853"/>
                </a:lnTo>
                <a:lnTo>
                  <a:pt x="7318" y="196923"/>
                </a:lnTo>
                <a:lnTo>
                  <a:pt x="10364" y="202415"/>
                </a:lnTo>
                <a:lnTo>
                  <a:pt x="15847" y="205462"/>
                </a:lnTo>
                <a:lnTo>
                  <a:pt x="28248" y="212950"/>
                </a:lnTo>
                <a:lnTo>
                  <a:pt x="41906" y="218722"/>
                </a:lnTo>
                <a:lnTo>
                  <a:pt x="57164" y="222437"/>
                </a:lnTo>
                <a:lnTo>
                  <a:pt x="74362" y="223751"/>
                </a:lnTo>
                <a:lnTo>
                  <a:pt x="113269" y="215139"/>
                </a:lnTo>
                <a:lnTo>
                  <a:pt x="142405" y="190981"/>
                </a:lnTo>
                <a:lnTo>
                  <a:pt x="143378" y="189002"/>
                </a:lnTo>
                <a:lnTo>
                  <a:pt x="74972" y="189002"/>
                </a:lnTo>
                <a:lnTo>
                  <a:pt x="64409" y="188192"/>
                </a:lnTo>
                <a:lnTo>
                  <a:pt x="54476" y="185726"/>
                </a:lnTo>
                <a:lnTo>
                  <a:pt x="44887" y="181543"/>
                </a:lnTo>
                <a:lnTo>
                  <a:pt x="35357" y="175588"/>
                </a:lnTo>
                <a:lnTo>
                  <a:pt x="32303" y="173760"/>
                </a:lnTo>
                <a:lnTo>
                  <a:pt x="29257" y="172541"/>
                </a:lnTo>
                <a:close/>
              </a:path>
              <a:path w="167640" h="224154">
                <a:moveTo>
                  <a:pt x="165075" y="120715"/>
                </a:moveTo>
                <a:lnTo>
                  <a:pt x="127395" y="120715"/>
                </a:lnTo>
                <a:lnTo>
                  <a:pt x="123148" y="148361"/>
                </a:lnTo>
                <a:lnTo>
                  <a:pt x="112615" y="169949"/>
                </a:lnTo>
                <a:lnTo>
                  <a:pt x="96366" y="183991"/>
                </a:lnTo>
                <a:lnTo>
                  <a:pt x="74972" y="189002"/>
                </a:lnTo>
                <a:lnTo>
                  <a:pt x="143378" y="189002"/>
                </a:lnTo>
                <a:lnTo>
                  <a:pt x="160683" y="153791"/>
                </a:lnTo>
                <a:lnTo>
                  <a:pt x="165075" y="120715"/>
                </a:lnTo>
                <a:close/>
              </a:path>
              <a:path w="167640" h="224154">
                <a:moveTo>
                  <a:pt x="80463" y="0"/>
                </a:moveTo>
                <a:lnTo>
                  <a:pt x="47830" y="5705"/>
                </a:lnTo>
                <a:lnTo>
                  <a:pt x="22400" y="21414"/>
                </a:lnTo>
                <a:lnTo>
                  <a:pt x="5885" y="45010"/>
                </a:lnTo>
                <a:lnTo>
                  <a:pt x="0" y="74380"/>
                </a:lnTo>
                <a:lnTo>
                  <a:pt x="0" y="74989"/>
                </a:lnTo>
                <a:lnTo>
                  <a:pt x="5485" y="103502"/>
                </a:lnTo>
                <a:lnTo>
                  <a:pt x="21028" y="125214"/>
                </a:lnTo>
                <a:lnTo>
                  <a:pt x="45257" y="139037"/>
                </a:lnTo>
                <a:lnTo>
                  <a:pt x="76799" y="143886"/>
                </a:lnTo>
                <a:lnTo>
                  <a:pt x="92935" y="142152"/>
                </a:lnTo>
                <a:lnTo>
                  <a:pt x="106669" y="137330"/>
                </a:lnTo>
                <a:lnTo>
                  <a:pt x="118118" y="129994"/>
                </a:lnTo>
                <a:lnTo>
                  <a:pt x="127395" y="120715"/>
                </a:lnTo>
                <a:lnTo>
                  <a:pt x="165075" y="120715"/>
                </a:lnTo>
                <a:lnTo>
                  <a:pt x="166209" y="112176"/>
                </a:lnTo>
                <a:lnTo>
                  <a:pt x="82290" y="112176"/>
                </a:lnTo>
                <a:lnTo>
                  <a:pt x="64023" y="109251"/>
                </a:lnTo>
                <a:lnTo>
                  <a:pt x="49984" y="101126"/>
                </a:lnTo>
                <a:lnTo>
                  <a:pt x="40975" y="88772"/>
                </a:lnTo>
                <a:lnTo>
                  <a:pt x="37794" y="73161"/>
                </a:lnTo>
                <a:lnTo>
                  <a:pt x="37794" y="72552"/>
                </a:lnTo>
                <a:lnTo>
                  <a:pt x="40785" y="57003"/>
                </a:lnTo>
                <a:lnTo>
                  <a:pt x="49375" y="44199"/>
                </a:lnTo>
                <a:lnTo>
                  <a:pt x="62995" y="35512"/>
                </a:lnTo>
                <a:lnTo>
                  <a:pt x="81072" y="32311"/>
                </a:lnTo>
                <a:lnTo>
                  <a:pt x="148375" y="32311"/>
                </a:lnTo>
                <a:lnTo>
                  <a:pt x="140806" y="22553"/>
                </a:lnTo>
                <a:lnTo>
                  <a:pt x="128806" y="12599"/>
                </a:lnTo>
                <a:lnTo>
                  <a:pt x="115206" y="5561"/>
                </a:lnTo>
                <a:lnTo>
                  <a:pt x="99320" y="1380"/>
                </a:lnTo>
                <a:lnTo>
                  <a:pt x="80463" y="0"/>
                </a:lnTo>
                <a:close/>
              </a:path>
              <a:path w="167640" h="224154">
                <a:moveTo>
                  <a:pt x="148375" y="32311"/>
                </a:moveTo>
                <a:lnTo>
                  <a:pt x="81072" y="32311"/>
                </a:lnTo>
                <a:lnTo>
                  <a:pt x="99692" y="35426"/>
                </a:lnTo>
                <a:lnTo>
                  <a:pt x="113911" y="43971"/>
                </a:lnTo>
                <a:lnTo>
                  <a:pt x="122987" y="56746"/>
                </a:lnTo>
                <a:lnTo>
                  <a:pt x="126177" y="72552"/>
                </a:lnTo>
                <a:lnTo>
                  <a:pt x="126177" y="73161"/>
                </a:lnTo>
                <a:lnTo>
                  <a:pt x="123177" y="88001"/>
                </a:lnTo>
                <a:lnTo>
                  <a:pt x="114520" y="100441"/>
                </a:lnTo>
                <a:lnTo>
                  <a:pt x="100720" y="108994"/>
                </a:lnTo>
                <a:lnTo>
                  <a:pt x="82290" y="112176"/>
                </a:lnTo>
                <a:lnTo>
                  <a:pt x="166209" y="112176"/>
                </a:lnTo>
                <a:lnTo>
                  <a:pt x="167018" y="106082"/>
                </a:lnTo>
                <a:lnTo>
                  <a:pt x="167018" y="105473"/>
                </a:lnTo>
                <a:lnTo>
                  <a:pt x="165151" y="76826"/>
                </a:lnTo>
                <a:lnTo>
                  <a:pt x="159855" y="54181"/>
                </a:lnTo>
                <a:lnTo>
                  <a:pt x="151587" y="36452"/>
                </a:lnTo>
                <a:lnTo>
                  <a:pt x="148375" y="32311"/>
                </a:lnTo>
                <a:close/>
              </a:path>
            </a:pathLst>
          </a:custGeom>
          <a:solidFill>
            <a:srgbClr val="0A1338"/>
          </a:solidFill>
        </p:spPr>
        <p:txBody>
          <a:bodyPr wrap="square" lIns="0" tIns="0" rIns="0" bIns="0" rtlCol="0"/>
          <a:lstStyle/>
          <a:p>
            <a:endParaRPr/>
          </a:p>
        </p:txBody>
      </p:sp>
      <p:sp>
        <p:nvSpPr>
          <p:cNvPr id="44" name="bk object 44"/>
          <p:cNvSpPr/>
          <p:nvPr/>
        </p:nvSpPr>
        <p:spPr>
          <a:xfrm>
            <a:off x="7426402" y="3987107"/>
            <a:ext cx="156210" cy="220345"/>
          </a:xfrm>
          <a:custGeom>
            <a:avLst/>
            <a:gdLst/>
            <a:ahLst/>
            <a:cxnLst/>
            <a:rect l="l" t="t" r="r" b="b"/>
            <a:pathLst>
              <a:path w="156209" h="220345">
                <a:moveTo>
                  <a:pt x="23165" y="163393"/>
                </a:moveTo>
                <a:lnTo>
                  <a:pt x="18284" y="163393"/>
                </a:lnTo>
                <a:lnTo>
                  <a:pt x="11315" y="164880"/>
                </a:lnTo>
                <a:lnTo>
                  <a:pt x="5486" y="168882"/>
                </a:lnTo>
                <a:lnTo>
                  <a:pt x="1486" y="174714"/>
                </a:lnTo>
                <a:lnTo>
                  <a:pt x="0" y="181690"/>
                </a:lnTo>
                <a:lnTo>
                  <a:pt x="0" y="187783"/>
                </a:lnTo>
                <a:lnTo>
                  <a:pt x="38096" y="213467"/>
                </a:lnTo>
                <a:lnTo>
                  <a:pt x="77408" y="220095"/>
                </a:lnTo>
                <a:lnTo>
                  <a:pt x="109241" y="214836"/>
                </a:lnTo>
                <a:lnTo>
                  <a:pt x="134101" y="199975"/>
                </a:lnTo>
                <a:lnTo>
                  <a:pt x="144346" y="185346"/>
                </a:lnTo>
                <a:lnTo>
                  <a:pt x="76799" y="185346"/>
                </a:lnTo>
                <a:lnTo>
                  <a:pt x="64324" y="184202"/>
                </a:lnTo>
                <a:lnTo>
                  <a:pt x="52419" y="180772"/>
                </a:lnTo>
                <a:lnTo>
                  <a:pt x="40971" y="175056"/>
                </a:lnTo>
                <a:lnTo>
                  <a:pt x="29867" y="167057"/>
                </a:lnTo>
                <a:lnTo>
                  <a:pt x="26211" y="164612"/>
                </a:lnTo>
                <a:lnTo>
                  <a:pt x="23165" y="163393"/>
                </a:lnTo>
                <a:close/>
              </a:path>
              <a:path w="156209" h="220345">
                <a:moveTo>
                  <a:pt x="146671" y="111574"/>
                </a:moveTo>
                <a:lnTo>
                  <a:pt x="73753" y="111574"/>
                </a:lnTo>
                <a:lnTo>
                  <a:pt x="91859" y="114023"/>
                </a:lnTo>
                <a:lnTo>
                  <a:pt x="106135" y="121101"/>
                </a:lnTo>
                <a:lnTo>
                  <a:pt x="115497" y="132407"/>
                </a:lnTo>
                <a:lnTo>
                  <a:pt x="118858" y="147542"/>
                </a:lnTo>
                <a:lnTo>
                  <a:pt x="118858" y="148151"/>
                </a:lnTo>
                <a:lnTo>
                  <a:pt x="115716" y="163481"/>
                </a:lnTo>
                <a:lnTo>
                  <a:pt x="106973" y="175209"/>
                </a:lnTo>
                <a:lnTo>
                  <a:pt x="93658" y="182707"/>
                </a:lnTo>
                <a:lnTo>
                  <a:pt x="76799" y="185346"/>
                </a:lnTo>
                <a:lnTo>
                  <a:pt x="144346" y="185346"/>
                </a:lnTo>
                <a:lnTo>
                  <a:pt x="150273" y="176883"/>
                </a:lnTo>
                <a:lnTo>
                  <a:pt x="155927" y="147542"/>
                </a:lnTo>
                <a:lnTo>
                  <a:pt x="156044" y="146323"/>
                </a:lnTo>
                <a:lnTo>
                  <a:pt x="150244" y="116363"/>
                </a:lnTo>
                <a:lnTo>
                  <a:pt x="146671" y="111574"/>
                </a:lnTo>
                <a:close/>
              </a:path>
              <a:path w="156209" h="220345">
                <a:moveTo>
                  <a:pt x="140806" y="0"/>
                </a:moveTo>
                <a:lnTo>
                  <a:pt x="23775" y="0"/>
                </a:lnTo>
                <a:lnTo>
                  <a:pt x="16456" y="6702"/>
                </a:lnTo>
                <a:lnTo>
                  <a:pt x="15847" y="17069"/>
                </a:lnTo>
                <a:lnTo>
                  <a:pt x="11582" y="94505"/>
                </a:lnTo>
                <a:lnTo>
                  <a:pt x="10973" y="101817"/>
                </a:lnTo>
                <a:lnTo>
                  <a:pt x="13410" y="107301"/>
                </a:lnTo>
                <a:lnTo>
                  <a:pt x="18893" y="111574"/>
                </a:lnTo>
                <a:lnTo>
                  <a:pt x="26211" y="116449"/>
                </a:lnTo>
                <a:lnTo>
                  <a:pt x="31085" y="118887"/>
                </a:lnTo>
                <a:lnTo>
                  <a:pt x="36576" y="118887"/>
                </a:lnTo>
                <a:lnTo>
                  <a:pt x="42041" y="117744"/>
                </a:lnTo>
                <a:lnTo>
                  <a:pt x="49679" y="115231"/>
                </a:lnTo>
                <a:lnTo>
                  <a:pt x="60059" y="112717"/>
                </a:lnTo>
                <a:lnTo>
                  <a:pt x="73753" y="111574"/>
                </a:lnTo>
                <a:lnTo>
                  <a:pt x="146671" y="111574"/>
                </a:lnTo>
                <a:lnTo>
                  <a:pt x="134330" y="95033"/>
                </a:lnTo>
                <a:lnTo>
                  <a:pt x="114003" y="84138"/>
                </a:lnTo>
                <a:lnTo>
                  <a:pt x="46323" y="84138"/>
                </a:lnTo>
                <a:lnTo>
                  <a:pt x="49986" y="33530"/>
                </a:lnTo>
                <a:lnTo>
                  <a:pt x="140806" y="33530"/>
                </a:lnTo>
                <a:lnTo>
                  <a:pt x="148116" y="26218"/>
                </a:lnTo>
                <a:lnTo>
                  <a:pt x="148116" y="7312"/>
                </a:lnTo>
                <a:lnTo>
                  <a:pt x="140806" y="0"/>
                </a:lnTo>
                <a:close/>
              </a:path>
              <a:path w="156209" h="220345">
                <a:moveTo>
                  <a:pt x="81072" y="78036"/>
                </a:moveTo>
                <a:lnTo>
                  <a:pt x="70928" y="78475"/>
                </a:lnTo>
                <a:lnTo>
                  <a:pt x="62098" y="79716"/>
                </a:lnTo>
                <a:lnTo>
                  <a:pt x="54068" y="81642"/>
                </a:lnTo>
                <a:lnTo>
                  <a:pt x="46323" y="84138"/>
                </a:lnTo>
                <a:lnTo>
                  <a:pt x="114003" y="84138"/>
                </a:lnTo>
                <a:lnTo>
                  <a:pt x="110530" y="82276"/>
                </a:lnTo>
                <a:lnTo>
                  <a:pt x="81072" y="78036"/>
                </a:lnTo>
                <a:close/>
              </a:path>
            </a:pathLst>
          </a:custGeom>
          <a:solidFill>
            <a:srgbClr val="0A1338"/>
          </a:solidFill>
        </p:spPr>
        <p:txBody>
          <a:bodyPr wrap="square" lIns="0" tIns="0" rIns="0" bIns="0" rtlCol="0"/>
          <a:lstStyle/>
          <a:p>
            <a:endParaRPr/>
          </a:p>
        </p:txBody>
      </p:sp>
      <p:sp>
        <p:nvSpPr>
          <p:cNvPr id="45" name="bk object 45"/>
          <p:cNvSpPr/>
          <p:nvPr/>
        </p:nvSpPr>
        <p:spPr>
          <a:xfrm>
            <a:off x="7088109" y="4280973"/>
            <a:ext cx="420370" cy="187325"/>
          </a:xfrm>
          <a:custGeom>
            <a:avLst/>
            <a:gdLst/>
            <a:ahLst/>
            <a:cxnLst/>
            <a:rect l="l" t="t" r="r" b="b"/>
            <a:pathLst>
              <a:path w="420370" h="187325">
                <a:moveTo>
                  <a:pt x="269997" y="158518"/>
                </a:moveTo>
                <a:lnTo>
                  <a:pt x="107276" y="158518"/>
                </a:lnTo>
                <a:lnTo>
                  <a:pt x="119343" y="170277"/>
                </a:lnTo>
                <a:lnTo>
                  <a:pt x="133411" y="178946"/>
                </a:lnTo>
                <a:lnTo>
                  <a:pt x="149193" y="184412"/>
                </a:lnTo>
                <a:lnTo>
                  <a:pt x="166400" y="186564"/>
                </a:lnTo>
                <a:lnTo>
                  <a:pt x="167619" y="186564"/>
                </a:lnTo>
                <a:lnTo>
                  <a:pt x="168837" y="187174"/>
                </a:lnTo>
                <a:lnTo>
                  <a:pt x="170665" y="187174"/>
                </a:lnTo>
                <a:lnTo>
                  <a:pt x="216317" y="181001"/>
                </a:lnTo>
                <a:lnTo>
                  <a:pt x="259282" y="164769"/>
                </a:lnTo>
                <a:lnTo>
                  <a:pt x="269997" y="158518"/>
                </a:lnTo>
                <a:close/>
              </a:path>
              <a:path w="420370" h="187325">
                <a:moveTo>
                  <a:pt x="179811" y="0"/>
                </a:moveTo>
                <a:lnTo>
                  <a:pt x="131124" y="15776"/>
                </a:lnTo>
                <a:lnTo>
                  <a:pt x="95693" y="54873"/>
                </a:lnTo>
                <a:lnTo>
                  <a:pt x="86523" y="107087"/>
                </a:lnTo>
                <a:lnTo>
                  <a:pt x="89601" y="124379"/>
                </a:lnTo>
                <a:lnTo>
                  <a:pt x="68257" y="128027"/>
                </a:lnTo>
                <a:lnTo>
                  <a:pt x="48685" y="130705"/>
                </a:lnTo>
                <a:lnTo>
                  <a:pt x="31741" y="132355"/>
                </a:lnTo>
                <a:lnTo>
                  <a:pt x="18284" y="132918"/>
                </a:lnTo>
                <a:lnTo>
                  <a:pt x="11054" y="134413"/>
                </a:lnTo>
                <a:lnTo>
                  <a:pt x="5255" y="138479"/>
                </a:lnTo>
                <a:lnTo>
                  <a:pt x="1399" y="144489"/>
                </a:lnTo>
                <a:lnTo>
                  <a:pt x="0" y="151816"/>
                </a:lnTo>
                <a:lnTo>
                  <a:pt x="1399" y="159047"/>
                </a:lnTo>
                <a:lnTo>
                  <a:pt x="5255" y="164847"/>
                </a:lnTo>
                <a:lnTo>
                  <a:pt x="11054" y="168704"/>
                </a:lnTo>
                <a:lnTo>
                  <a:pt x="18284" y="170104"/>
                </a:lnTo>
                <a:lnTo>
                  <a:pt x="34417" y="169494"/>
                </a:lnTo>
                <a:lnTo>
                  <a:pt x="55466" y="167513"/>
                </a:lnTo>
                <a:lnTo>
                  <a:pt x="80172" y="163931"/>
                </a:lnTo>
                <a:lnTo>
                  <a:pt x="107276" y="158518"/>
                </a:lnTo>
                <a:lnTo>
                  <a:pt x="269997" y="158518"/>
                </a:lnTo>
                <a:lnTo>
                  <a:pt x="285665" y="149378"/>
                </a:lnTo>
                <a:lnTo>
                  <a:pt x="161527" y="149378"/>
                </a:lnTo>
                <a:lnTo>
                  <a:pt x="156036" y="148159"/>
                </a:lnTo>
                <a:lnTo>
                  <a:pt x="151771" y="146323"/>
                </a:lnTo>
                <a:lnTo>
                  <a:pt x="172344" y="138315"/>
                </a:lnTo>
                <a:lnTo>
                  <a:pt x="191545" y="128876"/>
                </a:lnTo>
                <a:lnTo>
                  <a:pt x="208689" y="117950"/>
                </a:lnTo>
                <a:lnTo>
                  <a:pt x="211829" y="115231"/>
                </a:lnTo>
                <a:lnTo>
                  <a:pt x="125560" y="115231"/>
                </a:lnTo>
                <a:lnTo>
                  <a:pt x="123742" y="104428"/>
                </a:lnTo>
                <a:lnTo>
                  <a:pt x="138668" y="58284"/>
                </a:lnTo>
                <a:lnTo>
                  <a:pt x="179811" y="37194"/>
                </a:lnTo>
                <a:lnTo>
                  <a:pt x="240699" y="37194"/>
                </a:lnTo>
                <a:lnTo>
                  <a:pt x="240159" y="34724"/>
                </a:lnTo>
                <a:lnTo>
                  <a:pt x="228119" y="17300"/>
                </a:lnTo>
                <a:lnTo>
                  <a:pt x="208079" y="4791"/>
                </a:lnTo>
                <a:lnTo>
                  <a:pt x="179811" y="0"/>
                </a:lnTo>
                <a:close/>
              </a:path>
              <a:path w="420370" h="187325">
                <a:moveTo>
                  <a:pt x="388611" y="115840"/>
                </a:moveTo>
                <a:lnTo>
                  <a:pt x="332809" y="115840"/>
                </a:lnTo>
                <a:lnTo>
                  <a:pt x="355828" y="137011"/>
                </a:lnTo>
                <a:lnTo>
                  <a:pt x="373877" y="152121"/>
                </a:lnTo>
                <a:lnTo>
                  <a:pt x="385868" y="161286"/>
                </a:lnTo>
                <a:lnTo>
                  <a:pt x="390716" y="164620"/>
                </a:lnTo>
                <a:lnTo>
                  <a:pt x="393762" y="167057"/>
                </a:lnTo>
                <a:lnTo>
                  <a:pt x="397417" y="168276"/>
                </a:lnTo>
                <a:lnTo>
                  <a:pt x="407172" y="168276"/>
                </a:lnTo>
                <a:lnTo>
                  <a:pt x="412655" y="165229"/>
                </a:lnTo>
                <a:lnTo>
                  <a:pt x="416318" y="159737"/>
                </a:lnTo>
                <a:lnTo>
                  <a:pt x="419326" y="152909"/>
                </a:lnTo>
                <a:lnTo>
                  <a:pt x="419363" y="145794"/>
                </a:lnTo>
                <a:lnTo>
                  <a:pt x="416658" y="139250"/>
                </a:lnTo>
                <a:lnTo>
                  <a:pt x="411437" y="134136"/>
                </a:lnTo>
                <a:lnTo>
                  <a:pt x="407723" y="131145"/>
                </a:lnTo>
                <a:lnTo>
                  <a:pt x="397267" y="123010"/>
                </a:lnTo>
                <a:lnTo>
                  <a:pt x="388611" y="115840"/>
                </a:lnTo>
                <a:close/>
              </a:path>
              <a:path w="420370" h="187325">
                <a:moveTo>
                  <a:pt x="275377" y="1612"/>
                </a:moveTo>
                <a:lnTo>
                  <a:pt x="260052" y="23303"/>
                </a:lnTo>
                <a:lnTo>
                  <a:pt x="262711" y="30483"/>
                </a:lnTo>
                <a:lnTo>
                  <a:pt x="276652" y="50380"/>
                </a:lnTo>
                <a:lnTo>
                  <a:pt x="290395" y="68986"/>
                </a:lnTo>
                <a:lnTo>
                  <a:pt x="306598" y="89021"/>
                </a:lnTo>
                <a:lnTo>
                  <a:pt x="276395" y="111740"/>
                </a:lnTo>
                <a:lnTo>
                  <a:pt x="242366" y="131316"/>
                </a:lnTo>
                <a:lnTo>
                  <a:pt x="205707" y="144834"/>
                </a:lnTo>
                <a:lnTo>
                  <a:pt x="167619" y="149378"/>
                </a:lnTo>
                <a:lnTo>
                  <a:pt x="285665" y="149378"/>
                </a:lnTo>
                <a:lnTo>
                  <a:pt x="298474" y="141906"/>
                </a:lnTo>
                <a:lnTo>
                  <a:pt x="332809" y="115840"/>
                </a:lnTo>
                <a:lnTo>
                  <a:pt x="388611" y="115840"/>
                </a:lnTo>
                <a:lnTo>
                  <a:pt x="381096" y="109616"/>
                </a:lnTo>
                <a:lnTo>
                  <a:pt x="360240" y="90849"/>
                </a:lnTo>
                <a:lnTo>
                  <a:pt x="382619" y="68659"/>
                </a:lnTo>
                <a:lnTo>
                  <a:pt x="386920" y="64021"/>
                </a:lnTo>
                <a:lnTo>
                  <a:pt x="334637" y="64021"/>
                </a:lnTo>
                <a:lnTo>
                  <a:pt x="319606" y="45339"/>
                </a:lnTo>
                <a:lnTo>
                  <a:pt x="306748" y="27971"/>
                </a:lnTo>
                <a:lnTo>
                  <a:pt x="297777" y="15063"/>
                </a:lnTo>
                <a:lnTo>
                  <a:pt x="294405" y="9757"/>
                </a:lnTo>
                <a:lnTo>
                  <a:pt x="289283" y="4526"/>
                </a:lnTo>
                <a:lnTo>
                  <a:pt x="282673" y="1753"/>
                </a:lnTo>
                <a:lnTo>
                  <a:pt x="275377" y="1612"/>
                </a:lnTo>
                <a:close/>
              </a:path>
              <a:path w="420370" h="187325">
                <a:moveTo>
                  <a:pt x="240699" y="37194"/>
                </a:moveTo>
                <a:lnTo>
                  <a:pt x="179811" y="37194"/>
                </a:lnTo>
                <a:lnTo>
                  <a:pt x="185296" y="37565"/>
                </a:lnTo>
                <a:lnTo>
                  <a:pt x="194440" y="39708"/>
                </a:lnTo>
                <a:lnTo>
                  <a:pt x="203126" y="45166"/>
                </a:lnTo>
                <a:lnTo>
                  <a:pt x="207241" y="55482"/>
                </a:lnTo>
                <a:lnTo>
                  <a:pt x="206556" y="61771"/>
                </a:lnTo>
                <a:lnTo>
                  <a:pt x="166399" y="99992"/>
                </a:lnTo>
                <a:lnTo>
                  <a:pt x="125560" y="115231"/>
                </a:lnTo>
                <a:lnTo>
                  <a:pt x="211829" y="115231"/>
                </a:lnTo>
                <a:lnTo>
                  <a:pt x="239472" y="81243"/>
                </a:lnTo>
                <a:lnTo>
                  <a:pt x="244427" y="54264"/>
                </a:lnTo>
                <a:lnTo>
                  <a:pt x="240699" y="37194"/>
                </a:lnTo>
                <a:close/>
              </a:path>
              <a:path w="420370" h="187325">
                <a:moveTo>
                  <a:pt x="399095" y="1525"/>
                </a:moveTo>
                <a:lnTo>
                  <a:pt x="392256" y="3773"/>
                </a:lnTo>
                <a:lnTo>
                  <a:pt x="386443" y="8538"/>
                </a:lnTo>
                <a:lnTo>
                  <a:pt x="382720" y="13007"/>
                </a:lnTo>
                <a:lnTo>
                  <a:pt x="372074" y="25210"/>
                </a:lnTo>
                <a:lnTo>
                  <a:pt x="355846" y="42749"/>
                </a:lnTo>
                <a:lnTo>
                  <a:pt x="334637" y="64021"/>
                </a:lnTo>
                <a:lnTo>
                  <a:pt x="386920" y="64021"/>
                </a:lnTo>
                <a:lnTo>
                  <a:pt x="415701" y="31710"/>
                </a:lnTo>
                <a:lnTo>
                  <a:pt x="419895" y="18141"/>
                </a:lnTo>
                <a:lnTo>
                  <a:pt x="417676" y="11301"/>
                </a:lnTo>
                <a:lnTo>
                  <a:pt x="412655" y="5492"/>
                </a:lnTo>
                <a:lnTo>
                  <a:pt x="406162" y="2022"/>
                </a:lnTo>
                <a:lnTo>
                  <a:pt x="399095" y="1525"/>
                </a:lnTo>
                <a:close/>
              </a:path>
            </a:pathLst>
          </a:custGeom>
          <a:solidFill>
            <a:srgbClr val="007AFF"/>
          </a:solidFill>
        </p:spPr>
        <p:txBody>
          <a:bodyPr wrap="square" lIns="0" tIns="0" rIns="0" bIns="0" rtlCol="0"/>
          <a:lstStyle/>
          <a:p>
            <a:endParaRPr/>
          </a:p>
        </p:txBody>
      </p:sp>
      <p:sp>
        <p:nvSpPr>
          <p:cNvPr id="46" name="bk object 46"/>
          <p:cNvSpPr/>
          <p:nvPr/>
        </p:nvSpPr>
        <p:spPr>
          <a:xfrm>
            <a:off x="7505037" y="4239513"/>
            <a:ext cx="38100" cy="37465"/>
          </a:xfrm>
          <a:custGeom>
            <a:avLst/>
            <a:gdLst/>
            <a:ahLst/>
            <a:cxnLst/>
            <a:rect l="l" t="t" r="r" b="b"/>
            <a:pathLst>
              <a:path w="38100" h="37464">
                <a:moveTo>
                  <a:pt x="18893" y="0"/>
                </a:moveTo>
                <a:lnTo>
                  <a:pt x="11568" y="1400"/>
                </a:lnTo>
                <a:lnTo>
                  <a:pt x="5559" y="5260"/>
                </a:lnTo>
                <a:lnTo>
                  <a:pt x="1494" y="11064"/>
                </a:lnTo>
                <a:lnTo>
                  <a:pt x="0" y="18296"/>
                </a:lnTo>
                <a:lnTo>
                  <a:pt x="1494" y="25619"/>
                </a:lnTo>
                <a:lnTo>
                  <a:pt x="5559" y="31630"/>
                </a:lnTo>
                <a:lnTo>
                  <a:pt x="11568" y="35698"/>
                </a:lnTo>
                <a:lnTo>
                  <a:pt x="18893" y="37194"/>
                </a:lnTo>
                <a:lnTo>
                  <a:pt x="26217" y="35698"/>
                </a:lnTo>
                <a:lnTo>
                  <a:pt x="32226" y="31630"/>
                </a:lnTo>
                <a:lnTo>
                  <a:pt x="36292" y="25619"/>
                </a:lnTo>
                <a:lnTo>
                  <a:pt x="37786" y="18296"/>
                </a:lnTo>
                <a:lnTo>
                  <a:pt x="36292" y="11064"/>
                </a:lnTo>
                <a:lnTo>
                  <a:pt x="32226" y="5260"/>
                </a:lnTo>
                <a:lnTo>
                  <a:pt x="26217" y="1400"/>
                </a:lnTo>
                <a:lnTo>
                  <a:pt x="18893" y="0"/>
                </a:lnTo>
                <a:close/>
              </a:path>
            </a:pathLst>
          </a:custGeom>
          <a:solidFill>
            <a:srgbClr val="007AFF"/>
          </a:solidFill>
        </p:spPr>
        <p:txBody>
          <a:bodyPr wrap="square" lIns="0" tIns="0" rIns="0" bIns="0" rtlCol="0"/>
          <a:lstStyle/>
          <a:p>
            <a:endParaRPr/>
          </a:p>
        </p:txBody>
      </p:sp>
      <p:sp>
        <p:nvSpPr>
          <p:cNvPr id="47" name="bk object 47"/>
          <p:cNvSpPr/>
          <p:nvPr/>
        </p:nvSpPr>
        <p:spPr>
          <a:xfrm>
            <a:off x="7032639" y="4413891"/>
            <a:ext cx="37465" cy="37465"/>
          </a:xfrm>
          <a:custGeom>
            <a:avLst/>
            <a:gdLst/>
            <a:ahLst/>
            <a:cxnLst/>
            <a:rect l="l" t="t" r="r" b="b"/>
            <a:pathLst>
              <a:path w="37465" h="37464">
                <a:moveTo>
                  <a:pt x="18893" y="0"/>
                </a:moveTo>
                <a:lnTo>
                  <a:pt x="11568" y="1485"/>
                </a:lnTo>
                <a:lnTo>
                  <a:pt x="5559" y="5485"/>
                </a:lnTo>
                <a:lnTo>
                  <a:pt x="1494" y="11314"/>
                </a:lnTo>
                <a:lnTo>
                  <a:pt x="0" y="18288"/>
                </a:lnTo>
                <a:lnTo>
                  <a:pt x="1494" y="25614"/>
                </a:lnTo>
                <a:lnTo>
                  <a:pt x="5559" y="31624"/>
                </a:lnTo>
                <a:lnTo>
                  <a:pt x="11568" y="35691"/>
                </a:lnTo>
                <a:lnTo>
                  <a:pt x="18893" y="37186"/>
                </a:lnTo>
                <a:lnTo>
                  <a:pt x="26122" y="35691"/>
                </a:lnTo>
                <a:lnTo>
                  <a:pt x="31922" y="31624"/>
                </a:lnTo>
                <a:lnTo>
                  <a:pt x="35778" y="25614"/>
                </a:lnTo>
                <a:lnTo>
                  <a:pt x="37177" y="18288"/>
                </a:lnTo>
                <a:lnTo>
                  <a:pt x="35778" y="11314"/>
                </a:lnTo>
                <a:lnTo>
                  <a:pt x="31922" y="5485"/>
                </a:lnTo>
                <a:lnTo>
                  <a:pt x="26122" y="1485"/>
                </a:lnTo>
                <a:lnTo>
                  <a:pt x="18893" y="0"/>
                </a:lnTo>
                <a:close/>
              </a:path>
            </a:pathLst>
          </a:custGeom>
          <a:solidFill>
            <a:srgbClr val="007A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Rounded MT Bold"/>
                <a:cs typeface="Arial Rounded MT 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C7E26E5-2D72-6740-934D-AF0EFFC6C1AF}" type="datetime1">
              <a:rPr lang="en-US" smtClean="0"/>
              <a:t>9/25/2020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9EB9CF5-BCC4-7E48-AE2B-C51F0184D241}" type="datetime1">
              <a:rPr lang="en-US" smtClean="0"/>
              <a:t>9/25/2020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35636" y="0"/>
            <a:ext cx="3505500" cy="683704"/>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599552"/>
            <a:ext cx="1553845" cy="89535"/>
          </a:xfrm>
          <a:custGeom>
            <a:avLst/>
            <a:gdLst/>
            <a:ahLst/>
            <a:cxnLst/>
            <a:rect l="l" t="t" r="r" b="b"/>
            <a:pathLst>
              <a:path w="1553845" h="89534">
                <a:moveTo>
                  <a:pt x="1214939" y="89194"/>
                </a:moveTo>
                <a:lnTo>
                  <a:pt x="890893" y="85387"/>
                </a:lnTo>
                <a:lnTo>
                  <a:pt x="0" y="62210"/>
                </a:lnTo>
                <a:lnTo>
                  <a:pt x="0" y="0"/>
                </a:lnTo>
                <a:lnTo>
                  <a:pt x="891915" y="23209"/>
                </a:lnTo>
                <a:lnTo>
                  <a:pt x="891744" y="23209"/>
                </a:lnTo>
                <a:lnTo>
                  <a:pt x="1055896" y="25746"/>
                </a:lnTo>
                <a:lnTo>
                  <a:pt x="1531880" y="26999"/>
                </a:lnTo>
                <a:lnTo>
                  <a:pt x="1553459" y="55829"/>
                </a:lnTo>
                <a:lnTo>
                  <a:pt x="1551133" y="67960"/>
                </a:lnTo>
                <a:lnTo>
                  <a:pt x="1544561" y="77919"/>
                </a:lnTo>
                <a:lnTo>
                  <a:pt x="1534733" y="84697"/>
                </a:lnTo>
                <a:lnTo>
                  <a:pt x="1522638" y="87282"/>
                </a:lnTo>
                <a:lnTo>
                  <a:pt x="1370917" y="89058"/>
                </a:lnTo>
                <a:lnTo>
                  <a:pt x="1214939" y="89194"/>
                </a:lnTo>
                <a:close/>
              </a:path>
              <a:path w="1553845" h="89534">
                <a:moveTo>
                  <a:pt x="1531880" y="26999"/>
                </a:moveTo>
                <a:lnTo>
                  <a:pt x="1215420" y="26998"/>
                </a:lnTo>
                <a:lnTo>
                  <a:pt x="1370917" y="26880"/>
                </a:lnTo>
                <a:lnTo>
                  <a:pt x="1370576" y="26880"/>
                </a:lnTo>
                <a:lnTo>
                  <a:pt x="1521786" y="25104"/>
                </a:lnTo>
                <a:lnTo>
                  <a:pt x="1531880" y="26999"/>
                </a:lnTo>
                <a:close/>
              </a:path>
              <a:path w="1553845" h="89534">
                <a:moveTo>
                  <a:pt x="1057855" y="25746"/>
                </a:moveTo>
                <a:lnTo>
                  <a:pt x="1055896" y="25746"/>
                </a:lnTo>
                <a:lnTo>
                  <a:pt x="1055726" y="25730"/>
                </a:lnTo>
                <a:lnTo>
                  <a:pt x="1057855" y="25746"/>
                </a:lnTo>
                <a:close/>
              </a:path>
            </a:pathLst>
          </a:custGeom>
          <a:solidFill>
            <a:srgbClr val="0A1338"/>
          </a:solidFill>
        </p:spPr>
        <p:txBody>
          <a:bodyPr wrap="square" lIns="0" tIns="0" rIns="0" bIns="0" rtlCol="0"/>
          <a:lstStyle/>
          <a:p>
            <a:endParaRPr/>
          </a:p>
        </p:txBody>
      </p:sp>
      <p:sp>
        <p:nvSpPr>
          <p:cNvPr id="18" name="bk object 18"/>
          <p:cNvSpPr/>
          <p:nvPr/>
        </p:nvSpPr>
        <p:spPr>
          <a:xfrm>
            <a:off x="11070335" y="65203"/>
            <a:ext cx="471805" cy="464184"/>
          </a:xfrm>
          <a:custGeom>
            <a:avLst/>
            <a:gdLst/>
            <a:ahLst/>
            <a:cxnLst/>
            <a:rect l="l" t="t" r="r" b="b"/>
            <a:pathLst>
              <a:path w="471804" h="464184">
                <a:moveTo>
                  <a:pt x="101138" y="338060"/>
                </a:moveTo>
                <a:lnTo>
                  <a:pt x="96825" y="341321"/>
                </a:lnTo>
                <a:lnTo>
                  <a:pt x="92516" y="344913"/>
                </a:lnTo>
                <a:lnTo>
                  <a:pt x="91522" y="351110"/>
                </a:lnTo>
                <a:lnTo>
                  <a:pt x="95168" y="355354"/>
                </a:lnTo>
                <a:lnTo>
                  <a:pt x="124059" y="387404"/>
                </a:lnTo>
                <a:lnTo>
                  <a:pt x="156432" y="415966"/>
                </a:lnTo>
                <a:lnTo>
                  <a:pt x="192161" y="440980"/>
                </a:lnTo>
                <a:lnTo>
                  <a:pt x="231122" y="462384"/>
                </a:lnTo>
                <a:lnTo>
                  <a:pt x="234109" y="463689"/>
                </a:lnTo>
                <a:lnTo>
                  <a:pt x="237092" y="463689"/>
                </a:lnTo>
                <a:lnTo>
                  <a:pt x="238749" y="463036"/>
                </a:lnTo>
                <a:lnTo>
                  <a:pt x="240079" y="462384"/>
                </a:lnTo>
                <a:lnTo>
                  <a:pt x="276242" y="442479"/>
                </a:lnTo>
                <a:lnTo>
                  <a:pt x="235435" y="442479"/>
                </a:lnTo>
                <a:lnTo>
                  <a:pt x="199964" y="422294"/>
                </a:lnTo>
                <a:lnTo>
                  <a:pt x="167291" y="398957"/>
                </a:lnTo>
                <a:lnTo>
                  <a:pt x="137602" y="372500"/>
                </a:lnTo>
                <a:lnTo>
                  <a:pt x="111084" y="342952"/>
                </a:lnTo>
                <a:lnTo>
                  <a:pt x="107439" y="338712"/>
                </a:lnTo>
                <a:lnTo>
                  <a:pt x="101138" y="338060"/>
                </a:lnTo>
                <a:close/>
              </a:path>
              <a:path w="471804" h="464184">
                <a:moveTo>
                  <a:pt x="363533" y="19567"/>
                </a:moveTo>
                <a:lnTo>
                  <a:pt x="235435" y="19567"/>
                </a:lnTo>
                <a:lnTo>
                  <a:pt x="297802" y="24481"/>
                </a:lnTo>
                <a:lnTo>
                  <a:pt x="352609" y="36633"/>
                </a:lnTo>
                <a:lnTo>
                  <a:pt x="397788" y="52137"/>
                </a:lnTo>
                <a:lnTo>
                  <a:pt x="431270" y="67108"/>
                </a:lnTo>
                <a:lnTo>
                  <a:pt x="450985" y="77662"/>
                </a:lnTo>
                <a:lnTo>
                  <a:pt x="450381" y="97510"/>
                </a:lnTo>
                <a:lnTo>
                  <a:pt x="440339" y="170124"/>
                </a:lnTo>
                <a:lnTo>
                  <a:pt x="427428" y="217323"/>
                </a:lnTo>
                <a:lnTo>
                  <a:pt x="399824" y="282300"/>
                </a:lnTo>
                <a:lnTo>
                  <a:pt x="362768" y="339691"/>
                </a:lnTo>
                <a:lnTo>
                  <a:pt x="335738" y="370205"/>
                </a:lnTo>
                <a:lnTo>
                  <a:pt x="305443" y="397570"/>
                </a:lnTo>
                <a:lnTo>
                  <a:pt x="271977" y="421692"/>
                </a:lnTo>
                <a:lnTo>
                  <a:pt x="235435" y="442479"/>
                </a:lnTo>
                <a:lnTo>
                  <a:pt x="276242" y="442479"/>
                </a:lnTo>
                <a:lnTo>
                  <a:pt x="316760" y="414374"/>
                </a:lnTo>
                <a:lnTo>
                  <a:pt x="349754" y="384694"/>
                </a:lnTo>
                <a:lnTo>
                  <a:pt x="379016" y="351436"/>
                </a:lnTo>
                <a:lnTo>
                  <a:pt x="418039" y="291072"/>
                </a:lnTo>
                <a:lnTo>
                  <a:pt x="447008" y="222872"/>
                </a:lnTo>
                <a:lnTo>
                  <a:pt x="462126" y="165078"/>
                </a:lnTo>
                <a:lnTo>
                  <a:pt x="469191" y="117594"/>
                </a:lnTo>
                <a:lnTo>
                  <a:pt x="471223" y="71787"/>
                </a:lnTo>
                <a:lnTo>
                  <a:pt x="470870" y="68526"/>
                </a:lnTo>
                <a:lnTo>
                  <a:pt x="421100" y="40105"/>
                </a:lnTo>
                <a:lnTo>
                  <a:pt x="372080" y="21646"/>
                </a:lnTo>
                <a:lnTo>
                  <a:pt x="363533" y="19567"/>
                </a:lnTo>
                <a:close/>
              </a:path>
              <a:path w="471804" h="464184">
                <a:moveTo>
                  <a:pt x="235435" y="0"/>
                </a:moveTo>
                <a:lnTo>
                  <a:pt x="161644" y="6367"/>
                </a:lnTo>
                <a:lnTo>
                  <a:pt x="98900" y="21646"/>
                </a:lnTo>
                <a:lnTo>
                  <a:pt x="49972" y="40105"/>
                </a:lnTo>
                <a:lnTo>
                  <a:pt x="4642" y="63629"/>
                </a:lnTo>
                <a:lnTo>
                  <a:pt x="0" y="68526"/>
                </a:lnTo>
                <a:lnTo>
                  <a:pt x="66" y="77662"/>
                </a:lnTo>
                <a:lnTo>
                  <a:pt x="4807" y="140395"/>
                </a:lnTo>
                <a:lnTo>
                  <a:pt x="19584" y="207983"/>
                </a:lnTo>
                <a:lnTo>
                  <a:pt x="50401" y="285849"/>
                </a:lnTo>
                <a:lnTo>
                  <a:pt x="59026" y="293028"/>
                </a:lnTo>
                <a:lnTo>
                  <a:pt x="63997" y="290415"/>
                </a:lnTo>
                <a:lnTo>
                  <a:pt x="68973" y="288132"/>
                </a:lnTo>
                <a:lnTo>
                  <a:pt x="70961" y="281931"/>
                </a:lnTo>
                <a:lnTo>
                  <a:pt x="68642" y="277039"/>
                </a:lnTo>
                <a:lnTo>
                  <a:pt x="41911" y="211424"/>
                </a:lnTo>
                <a:lnTo>
                  <a:pt x="27398" y="152265"/>
                </a:lnTo>
                <a:lnTo>
                  <a:pt x="21403" y="105648"/>
                </a:lnTo>
                <a:lnTo>
                  <a:pt x="20227" y="77662"/>
                </a:lnTo>
                <a:lnTo>
                  <a:pt x="39903" y="67108"/>
                </a:lnTo>
                <a:lnTo>
                  <a:pt x="73299" y="52137"/>
                </a:lnTo>
                <a:lnTo>
                  <a:pt x="118377" y="36633"/>
                </a:lnTo>
                <a:lnTo>
                  <a:pt x="173102" y="24481"/>
                </a:lnTo>
                <a:lnTo>
                  <a:pt x="235435" y="19567"/>
                </a:lnTo>
                <a:lnTo>
                  <a:pt x="363533" y="19567"/>
                </a:lnTo>
                <a:lnTo>
                  <a:pt x="309258" y="6367"/>
                </a:lnTo>
                <a:lnTo>
                  <a:pt x="235435" y="0"/>
                </a:lnTo>
                <a:close/>
              </a:path>
            </a:pathLst>
          </a:custGeom>
          <a:solidFill>
            <a:srgbClr val="0A1338"/>
          </a:solidFill>
        </p:spPr>
        <p:txBody>
          <a:bodyPr wrap="square" lIns="0" tIns="0" rIns="0" bIns="0" rtlCol="0"/>
          <a:lstStyle/>
          <a:p>
            <a:endParaRPr/>
          </a:p>
        </p:txBody>
      </p:sp>
      <p:sp>
        <p:nvSpPr>
          <p:cNvPr id="19" name="bk object 19"/>
          <p:cNvSpPr/>
          <p:nvPr/>
        </p:nvSpPr>
        <p:spPr>
          <a:xfrm>
            <a:off x="11139640" y="141234"/>
            <a:ext cx="277546" cy="259415"/>
          </a:xfrm>
          <a:prstGeom prst="rect">
            <a:avLst/>
          </a:prstGeom>
          <a:blipFill>
            <a:blip r:embed="rId8" cstate="print"/>
            <a:stretch>
              <a:fillRect/>
            </a:stretch>
          </a:blipFill>
        </p:spPr>
        <p:txBody>
          <a:bodyPr wrap="square" lIns="0" tIns="0" rIns="0" bIns="0" rtlCol="0"/>
          <a:lstStyle/>
          <a:p>
            <a:endParaRPr/>
          </a:p>
        </p:txBody>
      </p:sp>
      <p:sp>
        <p:nvSpPr>
          <p:cNvPr id="20" name="bk object 20"/>
          <p:cNvSpPr/>
          <p:nvPr/>
        </p:nvSpPr>
        <p:spPr>
          <a:xfrm>
            <a:off x="10583212" y="141234"/>
            <a:ext cx="267392" cy="119754"/>
          </a:xfrm>
          <a:prstGeom prst="rect">
            <a:avLst/>
          </a:prstGeom>
          <a:blipFill>
            <a:blip r:embed="rId9" cstate="print"/>
            <a:stretch>
              <a:fillRect/>
            </a:stretch>
          </a:blipFill>
        </p:spPr>
        <p:txBody>
          <a:bodyPr wrap="square" lIns="0" tIns="0" rIns="0" bIns="0" rtlCol="0"/>
          <a:lstStyle/>
          <a:p>
            <a:endParaRPr/>
          </a:p>
        </p:txBody>
      </p:sp>
      <p:sp>
        <p:nvSpPr>
          <p:cNvPr id="21" name="bk object 21"/>
          <p:cNvSpPr/>
          <p:nvPr/>
        </p:nvSpPr>
        <p:spPr>
          <a:xfrm>
            <a:off x="10482071" y="65203"/>
            <a:ext cx="469900" cy="464184"/>
          </a:xfrm>
          <a:custGeom>
            <a:avLst/>
            <a:gdLst/>
            <a:ahLst/>
            <a:cxnLst/>
            <a:rect l="l" t="t" r="r" b="b"/>
            <a:pathLst>
              <a:path w="469900" h="464184">
                <a:moveTo>
                  <a:pt x="100810" y="338060"/>
                </a:moveTo>
                <a:lnTo>
                  <a:pt x="96511" y="341321"/>
                </a:lnTo>
                <a:lnTo>
                  <a:pt x="92216" y="344913"/>
                </a:lnTo>
                <a:lnTo>
                  <a:pt x="91225" y="351110"/>
                </a:lnTo>
                <a:lnTo>
                  <a:pt x="94859" y="355354"/>
                </a:lnTo>
                <a:lnTo>
                  <a:pt x="123657" y="387404"/>
                </a:lnTo>
                <a:lnTo>
                  <a:pt x="155925" y="415966"/>
                </a:lnTo>
                <a:lnTo>
                  <a:pt x="191538" y="440980"/>
                </a:lnTo>
                <a:lnTo>
                  <a:pt x="230372" y="462384"/>
                </a:lnTo>
                <a:lnTo>
                  <a:pt x="233350" y="463689"/>
                </a:lnTo>
                <a:lnTo>
                  <a:pt x="236323" y="463689"/>
                </a:lnTo>
                <a:lnTo>
                  <a:pt x="237975" y="463036"/>
                </a:lnTo>
                <a:lnTo>
                  <a:pt x="239300" y="462384"/>
                </a:lnTo>
                <a:lnTo>
                  <a:pt x="275346" y="442479"/>
                </a:lnTo>
                <a:lnTo>
                  <a:pt x="234671" y="442479"/>
                </a:lnTo>
                <a:lnTo>
                  <a:pt x="199316" y="422294"/>
                </a:lnTo>
                <a:lnTo>
                  <a:pt x="166748" y="398957"/>
                </a:lnTo>
                <a:lnTo>
                  <a:pt x="137156" y="372500"/>
                </a:lnTo>
                <a:lnTo>
                  <a:pt x="110724" y="342952"/>
                </a:lnTo>
                <a:lnTo>
                  <a:pt x="107090" y="338712"/>
                </a:lnTo>
                <a:lnTo>
                  <a:pt x="100810" y="338060"/>
                </a:lnTo>
                <a:close/>
              </a:path>
              <a:path w="469900" h="464184">
                <a:moveTo>
                  <a:pt x="362354" y="19567"/>
                </a:moveTo>
                <a:lnTo>
                  <a:pt x="234671" y="19567"/>
                </a:lnTo>
                <a:lnTo>
                  <a:pt x="296836" y="24481"/>
                </a:lnTo>
                <a:lnTo>
                  <a:pt x="351466" y="36633"/>
                </a:lnTo>
                <a:lnTo>
                  <a:pt x="396498" y="52137"/>
                </a:lnTo>
                <a:lnTo>
                  <a:pt x="429871" y="67108"/>
                </a:lnTo>
                <a:lnTo>
                  <a:pt x="449523" y="77662"/>
                </a:lnTo>
                <a:lnTo>
                  <a:pt x="448920" y="97510"/>
                </a:lnTo>
                <a:lnTo>
                  <a:pt x="438911" y="170124"/>
                </a:lnTo>
                <a:lnTo>
                  <a:pt x="426042" y="217323"/>
                </a:lnTo>
                <a:lnTo>
                  <a:pt x="398527" y="282300"/>
                </a:lnTo>
                <a:lnTo>
                  <a:pt x="361591" y="339691"/>
                </a:lnTo>
                <a:lnTo>
                  <a:pt x="334649" y="370205"/>
                </a:lnTo>
                <a:lnTo>
                  <a:pt x="304452" y="397570"/>
                </a:lnTo>
                <a:lnTo>
                  <a:pt x="271095" y="421692"/>
                </a:lnTo>
                <a:lnTo>
                  <a:pt x="234671" y="442479"/>
                </a:lnTo>
                <a:lnTo>
                  <a:pt x="275346" y="442479"/>
                </a:lnTo>
                <a:lnTo>
                  <a:pt x="315733" y="414374"/>
                </a:lnTo>
                <a:lnTo>
                  <a:pt x="348619" y="384694"/>
                </a:lnTo>
                <a:lnTo>
                  <a:pt x="377787" y="351436"/>
                </a:lnTo>
                <a:lnTo>
                  <a:pt x="416683" y="291072"/>
                </a:lnTo>
                <a:lnTo>
                  <a:pt x="445559" y="222872"/>
                </a:lnTo>
                <a:lnTo>
                  <a:pt x="460627" y="165078"/>
                </a:lnTo>
                <a:lnTo>
                  <a:pt x="467669" y="117594"/>
                </a:lnTo>
                <a:lnTo>
                  <a:pt x="469695" y="71787"/>
                </a:lnTo>
                <a:lnTo>
                  <a:pt x="469343" y="68526"/>
                </a:lnTo>
                <a:lnTo>
                  <a:pt x="419735" y="40105"/>
                </a:lnTo>
                <a:lnTo>
                  <a:pt x="370873" y="21646"/>
                </a:lnTo>
                <a:lnTo>
                  <a:pt x="362354" y="19567"/>
                </a:lnTo>
                <a:close/>
              </a:path>
              <a:path w="469900" h="464184">
                <a:moveTo>
                  <a:pt x="234671" y="0"/>
                </a:moveTo>
                <a:lnTo>
                  <a:pt x="161120" y="6367"/>
                </a:lnTo>
                <a:lnTo>
                  <a:pt x="98579" y="21646"/>
                </a:lnTo>
                <a:lnTo>
                  <a:pt x="49810" y="40105"/>
                </a:lnTo>
                <a:lnTo>
                  <a:pt x="4627" y="63629"/>
                </a:lnTo>
                <a:lnTo>
                  <a:pt x="0" y="68526"/>
                </a:lnTo>
                <a:lnTo>
                  <a:pt x="65" y="77662"/>
                </a:lnTo>
                <a:lnTo>
                  <a:pt x="4792" y="140395"/>
                </a:lnTo>
                <a:lnTo>
                  <a:pt x="19520" y="207983"/>
                </a:lnTo>
                <a:lnTo>
                  <a:pt x="50237" y="285849"/>
                </a:lnTo>
                <a:lnTo>
                  <a:pt x="58835" y="293028"/>
                </a:lnTo>
                <a:lnTo>
                  <a:pt x="63790" y="290415"/>
                </a:lnTo>
                <a:lnTo>
                  <a:pt x="68749" y="288132"/>
                </a:lnTo>
                <a:lnTo>
                  <a:pt x="70731" y="281931"/>
                </a:lnTo>
                <a:lnTo>
                  <a:pt x="68419" y="277039"/>
                </a:lnTo>
                <a:lnTo>
                  <a:pt x="41775" y="211424"/>
                </a:lnTo>
                <a:lnTo>
                  <a:pt x="27309" y="152265"/>
                </a:lnTo>
                <a:lnTo>
                  <a:pt x="21334" y="105648"/>
                </a:lnTo>
                <a:lnTo>
                  <a:pt x="20162" y="77662"/>
                </a:lnTo>
                <a:lnTo>
                  <a:pt x="39773" y="67108"/>
                </a:lnTo>
                <a:lnTo>
                  <a:pt x="73061" y="52137"/>
                </a:lnTo>
                <a:lnTo>
                  <a:pt x="117994" y="36633"/>
                </a:lnTo>
                <a:lnTo>
                  <a:pt x="172541" y="24481"/>
                </a:lnTo>
                <a:lnTo>
                  <a:pt x="234671" y="19567"/>
                </a:lnTo>
                <a:lnTo>
                  <a:pt x="362354" y="19567"/>
                </a:lnTo>
                <a:lnTo>
                  <a:pt x="308255" y="6367"/>
                </a:lnTo>
                <a:lnTo>
                  <a:pt x="234671" y="0"/>
                </a:lnTo>
                <a:close/>
              </a:path>
            </a:pathLst>
          </a:custGeom>
          <a:solidFill>
            <a:srgbClr val="0A1338"/>
          </a:solidFill>
        </p:spPr>
        <p:txBody>
          <a:bodyPr wrap="square" lIns="0" tIns="0" rIns="0" bIns="0" rtlCol="0"/>
          <a:lstStyle/>
          <a:p>
            <a:endParaRPr/>
          </a:p>
        </p:txBody>
      </p:sp>
      <p:sp>
        <p:nvSpPr>
          <p:cNvPr id="22" name="bk object 22"/>
          <p:cNvSpPr/>
          <p:nvPr/>
        </p:nvSpPr>
        <p:spPr>
          <a:xfrm>
            <a:off x="10551152" y="278282"/>
            <a:ext cx="276646" cy="122367"/>
          </a:xfrm>
          <a:prstGeom prst="rect">
            <a:avLst/>
          </a:prstGeom>
          <a:blipFill>
            <a:blip r:embed="rId10" cstate="print"/>
            <a:stretch>
              <a:fillRect/>
            </a:stretch>
          </a:blipFill>
        </p:spPr>
        <p:txBody>
          <a:bodyPr wrap="square" lIns="0" tIns="0" rIns="0" bIns="0" rtlCol="0"/>
          <a:lstStyle/>
          <a:p>
            <a:endParaRPr/>
          </a:p>
        </p:txBody>
      </p:sp>
      <p:sp>
        <p:nvSpPr>
          <p:cNvPr id="23" name="bk object 23"/>
          <p:cNvSpPr/>
          <p:nvPr/>
        </p:nvSpPr>
        <p:spPr>
          <a:xfrm>
            <a:off x="11637264" y="65203"/>
            <a:ext cx="471805" cy="464184"/>
          </a:xfrm>
          <a:custGeom>
            <a:avLst/>
            <a:gdLst/>
            <a:ahLst/>
            <a:cxnLst/>
            <a:rect l="l" t="t" r="r" b="b"/>
            <a:pathLst>
              <a:path w="471804" h="464184">
                <a:moveTo>
                  <a:pt x="101138" y="338060"/>
                </a:moveTo>
                <a:lnTo>
                  <a:pt x="96825" y="341321"/>
                </a:lnTo>
                <a:lnTo>
                  <a:pt x="92516" y="344913"/>
                </a:lnTo>
                <a:lnTo>
                  <a:pt x="91522" y="351110"/>
                </a:lnTo>
                <a:lnTo>
                  <a:pt x="95168" y="355354"/>
                </a:lnTo>
                <a:lnTo>
                  <a:pt x="124059" y="387404"/>
                </a:lnTo>
                <a:lnTo>
                  <a:pt x="156432" y="415966"/>
                </a:lnTo>
                <a:lnTo>
                  <a:pt x="192161" y="440980"/>
                </a:lnTo>
                <a:lnTo>
                  <a:pt x="231122" y="462384"/>
                </a:lnTo>
                <a:lnTo>
                  <a:pt x="234109" y="463689"/>
                </a:lnTo>
                <a:lnTo>
                  <a:pt x="237092" y="463689"/>
                </a:lnTo>
                <a:lnTo>
                  <a:pt x="238749" y="463036"/>
                </a:lnTo>
                <a:lnTo>
                  <a:pt x="240079" y="462384"/>
                </a:lnTo>
                <a:lnTo>
                  <a:pt x="276242" y="442479"/>
                </a:lnTo>
                <a:lnTo>
                  <a:pt x="235435" y="442479"/>
                </a:lnTo>
                <a:lnTo>
                  <a:pt x="199964" y="422294"/>
                </a:lnTo>
                <a:lnTo>
                  <a:pt x="167291" y="398957"/>
                </a:lnTo>
                <a:lnTo>
                  <a:pt x="137602" y="372500"/>
                </a:lnTo>
                <a:lnTo>
                  <a:pt x="111084" y="342952"/>
                </a:lnTo>
                <a:lnTo>
                  <a:pt x="107439" y="338712"/>
                </a:lnTo>
                <a:lnTo>
                  <a:pt x="101138" y="338060"/>
                </a:lnTo>
                <a:close/>
              </a:path>
              <a:path w="471804" h="464184">
                <a:moveTo>
                  <a:pt x="363533" y="19567"/>
                </a:moveTo>
                <a:lnTo>
                  <a:pt x="235435" y="19567"/>
                </a:lnTo>
                <a:lnTo>
                  <a:pt x="297802" y="24481"/>
                </a:lnTo>
                <a:lnTo>
                  <a:pt x="352609" y="36633"/>
                </a:lnTo>
                <a:lnTo>
                  <a:pt x="397788" y="52137"/>
                </a:lnTo>
                <a:lnTo>
                  <a:pt x="431270" y="67108"/>
                </a:lnTo>
                <a:lnTo>
                  <a:pt x="450985" y="77662"/>
                </a:lnTo>
                <a:lnTo>
                  <a:pt x="450381" y="97510"/>
                </a:lnTo>
                <a:lnTo>
                  <a:pt x="440339" y="170124"/>
                </a:lnTo>
                <a:lnTo>
                  <a:pt x="427428" y="217323"/>
                </a:lnTo>
                <a:lnTo>
                  <a:pt x="399824" y="282300"/>
                </a:lnTo>
                <a:lnTo>
                  <a:pt x="362768" y="339691"/>
                </a:lnTo>
                <a:lnTo>
                  <a:pt x="335738" y="370205"/>
                </a:lnTo>
                <a:lnTo>
                  <a:pt x="305443" y="397570"/>
                </a:lnTo>
                <a:lnTo>
                  <a:pt x="271977" y="421692"/>
                </a:lnTo>
                <a:lnTo>
                  <a:pt x="235435" y="442479"/>
                </a:lnTo>
                <a:lnTo>
                  <a:pt x="276242" y="442479"/>
                </a:lnTo>
                <a:lnTo>
                  <a:pt x="316760" y="414374"/>
                </a:lnTo>
                <a:lnTo>
                  <a:pt x="349754" y="384694"/>
                </a:lnTo>
                <a:lnTo>
                  <a:pt x="379016" y="351436"/>
                </a:lnTo>
                <a:lnTo>
                  <a:pt x="418039" y="291072"/>
                </a:lnTo>
                <a:lnTo>
                  <a:pt x="447008" y="222872"/>
                </a:lnTo>
                <a:lnTo>
                  <a:pt x="462126" y="165078"/>
                </a:lnTo>
                <a:lnTo>
                  <a:pt x="469191" y="117594"/>
                </a:lnTo>
                <a:lnTo>
                  <a:pt x="471223" y="71787"/>
                </a:lnTo>
                <a:lnTo>
                  <a:pt x="470870" y="68526"/>
                </a:lnTo>
                <a:lnTo>
                  <a:pt x="421100" y="40105"/>
                </a:lnTo>
                <a:lnTo>
                  <a:pt x="372080" y="21646"/>
                </a:lnTo>
                <a:lnTo>
                  <a:pt x="363533" y="19567"/>
                </a:lnTo>
                <a:close/>
              </a:path>
              <a:path w="471804" h="464184">
                <a:moveTo>
                  <a:pt x="235435" y="0"/>
                </a:moveTo>
                <a:lnTo>
                  <a:pt x="161644" y="6367"/>
                </a:lnTo>
                <a:lnTo>
                  <a:pt x="98900" y="21646"/>
                </a:lnTo>
                <a:lnTo>
                  <a:pt x="49972" y="40105"/>
                </a:lnTo>
                <a:lnTo>
                  <a:pt x="4642" y="63629"/>
                </a:lnTo>
                <a:lnTo>
                  <a:pt x="0" y="68526"/>
                </a:lnTo>
                <a:lnTo>
                  <a:pt x="66" y="77662"/>
                </a:lnTo>
                <a:lnTo>
                  <a:pt x="4807" y="140395"/>
                </a:lnTo>
                <a:lnTo>
                  <a:pt x="19584" y="207983"/>
                </a:lnTo>
                <a:lnTo>
                  <a:pt x="50401" y="285849"/>
                </a:lnTo>
                <a:lnTo>
                  <a:pt x="59026" y="293028"/>
                </a:lnTo>
                <a:lnTo>
                  <a:pt x="63997" y="290415"/>
                </a:lnTo>
                <a:lnTo>
                  <a:pt x="68973" y="288132"/>
                </a:lnTo>
                <a:lnTo>
                  <a:pt x="70961" y="281931"/>
                </a:lnTo>
                <a:lnTo>
                  <a:pt x="68642" y="277039"/>
                </a:lnTo>
                <a:lnTo>
                  <a:pt x="41911" y="211424"/>
                </a:lnTo>
                <a:lnTo>
                  <a:pt x="27398" y="152265"/>
                </a:lnTo>
                <a:lnTo>
                  <a:pt x="21403" y="105648"/>
                </a:lnTo>
                <a:lnTo>
                  <a:pt x="20227" y="77662"/>
                </a:lnTo>
                <a:lnTo>
                  <a:pt x="39903" y="67108"/>
                </a:lnTo>
                <a:lnTo>
                  <a:pt x="73299" y="52137"/>
                </a:lnTo>
                <a:lnTo>
                  <a:pt x="118377" y="36633"/>
                </a:lnTo>
                <a:lnTo>
                  <a:pt x="173102" y="24481"/>
                </a:lnTo>
                <a:lnTo>
                  <a:pt x="235435" y="19567"/>
                </a:lnTo>
                <a:lnTo>
                  <a:pt x="363533" y="19567"/>
                </a:lnTo>
                <a:lnTo>
                  <a:pt x="309258" y="6367"/>
                </a:lnTo>
                <a:lnTo>
                  <a:pt x="235435" y="0"/>
                </a:lnTo>
                <a:close/>
              </a:path>
            </a:pathLst>
          </a:custGeom>
          <a:solidFill>
            <a:srgbClr val="0A1338"/>
          </a:solidFill>
        </p:spPr>
        <p:txBody>
          <a:bodyPr wrap="square" lIns="0" tIns="0" rIns="0" bIns="0" rtlCol="0"/>
          <a:lstStyle/>
          <a:p>
            <a:endParaRPr/>
          </a:p>
        </p:txBody>
      </p:sp>
      <p:sp>
        <p:nvSpPr>
          <p:cNvPr id="24" name="bk object 24"/>
          <p:cNvSpPr/>
          <p:nvPr/>
        </p:nvSpPr>
        <p:spPr>
          <a:xfrm>
            <a:off x="11706569" y="141234"/>
            <a:ext cx="299101" cy="259415"/>
          </a:xfrm>
          <a:prstGeom prst="rect">
            <a:avLst/>
          </a:prstGeom>
          <a:blipFill>
            <a:blip r:embed="rId11" cstate="print"/>
            <a:stretch>
              <a:fillRect/>
            </a:stretch>
          </a:blipFill>
        </p:spPr>
        <p:txBody>
          <a:bodyPr wrap="square" lIns="0" tIns="0" rIns="0" bIns="0" rtlCol="0"/>
          <a:lstStyle/>
          <a:p>
            <a:endParaRPr/>
          </a:p>
        </p:txBody>
      </p:sp>
      <p:sp>
        <p:nvSpPr>
          <p:cNvPr id="2" name="Holder 2"/>
          <p:cNvSpPr>
            <a:spLocks noGrp="1"/>
          </p:cNvSpPr>
          <p:nvPr>
            <p:ph type="title"/>
          </p:nvPr>
        </p:nvSpPr>
        <p:spPr>
          <a:xfrm>
            <a:off x="5040629" y="709117"/>
            <a:ext cx="2108834" cy="514350"/>
          </a:xfrm>
          <a:prstGeom prst="rect">
            <a:avLst/>
          </a:prstGeom>
        </p:spPr>
        <p:txBody>
          <a:bodyPr wrap="square" lIns="0" tIns="0" rIns="0" bIns="0">
            <a:spAutoFit/>
          </a:bodyPr>
          <a:lstStyle>
            <a:lvl1pPr>
              <a:defRPr sz="3200" b="0" i="0">
                <a:solidFill>
                  <a:schemeClr val="tx1"/>
                </a:solidFill>
                <a:latin typeface="Arial Rounded MT Bold"/>
                <a:cs typeface="Arial Rounded MT Bold"/>
              </a:defRPr>
            </a:lvl1pPr>
          </a:lstStyle>
          <a:p>
            <a:endParaRPr/>
          </a:p>
        </p:txBody>
      </p:sp>
      <p:sp>
        <p:nvSpPr>
          <p:cNvPr id="3" name="Holder 3"/>
          <p:cNvSpPr>
            <a:spLocks noGrp="1"/>
          </p:cNvSpPr>
          <p:nvPr>
            <p:ph type="body" idx="1"/>
          </p:nvPr>
        </p:nvSpPr>
        <p:spPr>
          <a:xfrm>
            <a:off x="688340" y="1148842"/>
            <a:ext cx="6119495" cy="4133850"/>
          </a:xfrm>
          <a:prstGeom prst="rect">
            <a:avLst/>
          </a:prstGeom>
        </p:spPr>
        <p:txBody>
          <a:bodyPr wrap="square" lIns="0" tIns="0" rIns="0" bIns="0">
            <a:spAutoFit/>
          </a:bodyPr>
          <a:lstStyle>
            <a:lvl1pPr>
              <a:defRPr sz="24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593D6E17-2D78-5E46-AB27-8FBCC38C6E5B}" type="datetime1">
              <a:rPr lang="en-US" smtClean="0"/>
              <a:t>9/25/2020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it.ly/VDOTNoiseBarri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bit.ly/FHWANoiseBarrier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bit.ly/ExpressLanesFredE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bit.ly/Improve95FredEx"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virginiadot.org/newsroom/statewide/2020/volume-down-on-virginia-roadways%C2%A0while-unbelted-and-speed-related-crashes-and-fatalities-increase%C2%A06-19-2020.as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3113" y="4999685"/>
            <a:ext cx="9755887" cy="751488"/>
          </a:xfrm>
          <a:prstGeom prst="rect">
            <a:avLst/>
          </a:prstGeom>
        </p:spPr>
        <p:txBody>
          <a:bodyPr vert="horz" wrap="square" lIns="0" tIns="12700" rIns="0" bIns="0" rtlCol="0">
            <a:spAutoFit/>
          </a:bodyPr>
          <a:lstStyle/>
          <a:p>
            <a:pPr marL="3810" algn="ctr">
              <a:lnSpc>
                <a:spcPct val="100000"/>
              </a:lnSpc>
              <a:spcBef>
                <a:spcPts val="100"/>
              </a:spcBef>
            </a:pPr>
            <a:r>
              <a:rPr sz="2400" spc="-120" dirty="0">
                <a:latin typeface="Arial Rounded MT Bold" panose="020F0704030504030204" pitchFamily="34" charset="0"/>
                <a:cs typeface="Arial"/>
              </a:rPr>
              <a:t>95 </a:t>
            </a:r>
            <a:r>
              <a:rPr sz="2400" spc="-195" dirty="0">
                <a:latin typeface="Arial Rounded MT Bold" panose="020F0704030504030204" pitchFamily="34" charset="0"/>
                <a:cs typeface="Arial"/>
              </a:rPr>
              <a:t>Express </a:t>
            </a:r>
            <a:r>
              <a:rPr sz="2400" spc="-204" dirty="0">
                <a:latin typeface="Arial Rounded MT Bold" panose="020F0704030504030204" pitchFamily="34" charset="0"/>
                <a:cs typeface="Arial"/>
              </a:rPr>
              <a:t>Lanes </a:t>
            </a:r>
            <a:r>
              <a:rPr sz="2400" spc="-65" dirty="0">
                <a:latin typeface="Arial Rounded MT Bold" panose="020F0704030504030204" pitchFamily="34" charset="0"/>
                <a:cs typeface="Arial"/>
              </a:rPr>
              <a:t>- </a:t>
            </a:r>
            <a:r>
              <a:rPr sz="2400" spc="-114" dirty="0">
                <a:latin typeface="Arial Rounded MT Bold" panose="020F0704030504030204" pitchFamily="34" charset="0"/>
                <a:cs typeface="Arial"/>
              </a:rPr>
              <a:t>Fredericksburg</a:t>
            </a:r>
            <a:r>
              <a:rPr sz="2400" spc="-90" dirty="0">
                <a:latin typeface="Arial Rounded MT Bold" panose="020F0704030504030204" pitchFamily="34" charset="0"/>
                <a:cs typeface="Arial"/>
              </a:rPr>
              <a:t> </a:t>
            </a:r>
            <a:r>
              <a:rPr sz="2400" spc="-120" dirty="0">
                <a:latin typeface="Arial Rounded MT Bold" panose="020F0704030504030204" pitchFamily="34" charset="0"/>
                <a:cs typeface="Arial"/>
              </a:rPr>
              <a:t>Extension</a:t>
            </a:r>
            <a:r>
              <a:rPr lang="en-US" sz="2400" spc="-120" dirty="0">
                <a:latin typeface="Arial Rounded MT Bold" panose="020F0704030504030204" pitchFamily="34" charset="0"/>
                <a:cs typeface="Arial"/>
              </a:rPr>
              <a:t> (Fred Ex) Project </a:t>
            </a:r>
            <a:br>
              <a:rPr lang="en-US" sz="2400" spc="-120" dirty="0">
                <a:latin typeface="Arial Rounded MT Bold" panose="020F0704030504030204" pitchFamily="34" charset="0"/>
                <a:cs typeface="Arial"/>
              </a:rPr>
            </a:br>
            <a:r>
              <a:rPr lang="en-US" sz="2400" spc="-120" dirty="0">
                <a:latin typeface="Arial Rounded MT Bold" panose="020F0704030504030204" pitchFamily="34" charset="0"/>
                <a:cs typeface="Arial"/>
              </a:rPr>
              <a:t>Proposed </a:t>
            </a:r>
            <a:r>
              <a:rPr lang="en-US" sz="2400" spc="-120">
                <a:latin typeface="Arial Rounded MT Bold" panose="020F0704030504030204" pitchFamily="34" charset="0"/>
                <a:cs typeface="Arial"/>
              </a:rPr>
              <a:t>Noise Barriers </a:t>
            </a:r>
            <a:r>
              <a:rPr lang="en-US" sz="2400" spc="-120" dirty="0">
                <a:latin typeface="Arial Rounded MT Bold" panose="020F0704030504030204" pitchFamily="34" charset="0"/>
                <a:cs typeface="Arial"/>
              </a:rPr>
              <a:t>Update</a:t>
            </a:r>
            <a:endParaRPr sz="2400" dirty="0">
              <a:latin typeface="Arial Rounded MT Bold" panose="020F0704030504030204" pitchFamily="34" charset="0"/>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B9C62-A65A-5D44-849F-20EF8D4FAD94}"/>
              </a:ext>
            </a:extLst>
          </p:cNvPr>
          <p:cNvSpPr>
            <a:spLocks noGrp="1"/>
          </p:cNvSpPr>
          <p:nvPr>
            <p:ph type="title"/>
          </p:nvPr>
        </p:nvSpPr>
        <p:spPr>
          <a:xfrm>
            <a:off x="1600200" y="814387"/>
            <a:ext cx="9559923" cy="492443"/>
          </a:xfrm>
        </p:spPr>
        <p:txBody>
          <a:bodyPr/>
          <a:lstStyle/>
          <a:p>
            <a:r>
              <a:rPr lang="en-US" dirty="0"/>
              <a:t>Who gets to vote and how votes are weighted</a:t>
            </a:r>
          </a:p>
        </p:txBody>
      </p:sp>
      <p:sp>
        <p:nvSpPr>
          <p:cNvPr id="3" name="Text Placeholder 2">
            <a:extLst>
              <a:ext uri="{FF2B5EF4-FFF2-40B4-BE49-F238E27FC236}">
                <a16:creationId xmlns:a16="http://schemas.microsoft.com/office/drawing/2014/main" id="{846D626C-D49A-064F-90BA-656CF4F1B1F3}"/>
              </a:ext>
            </a:extLst>
          </p:cNvPr>
          <p:cNvSpPr>
            <a:spLocks noGrp="1"/>
          </p:cNvSpPr>
          <p:nvPr>
            <p:ph type="body" idx="1"/>
          </p:nvPr>
        </p:nvSpPr>
        <p:spPr>
          <a:xfrm>
            <a:off x="419099" y="3805646"/>
            <a:ext cx="11353800" cy="2585323"/>
          </a:xfrm>
        </p:spPr>
        <p:txBody>
          <a:bodyPr/>
          <a:lstStyle/>
          <a:p>
            <a:pPr marL="342900" indent="-342900">
              <a:buFont typeface="Arial" panose="020B0604020202020204" pitchFamily="34" charset="0"/>
              <a:buChar char="•"/>
            </a:pPr>
            <a:r>
              <a:rPr lang="en-US" dirty="0">
                <a:latin typeface="Arial Rounded MT Bold" panose="020F0704030504030204" pitchFamily="34" charset="0"/>
              </a:rPr>
              <a:t>Impacted &amp; Benefited: </a:t>
            </a:r>
            <a:r>
              <a:rPr lang="en-US" b="0" dirty="0">
                <a:latin typeface="Arial Rounded MT Bold" panose="020F0704030504030204" pitchFamily="34" charset="0"/>
              </a:rPr>
              <a:t>Exceeds the noise abatement criteria of 67 decibels and will receive at least a 5-decibel reduction with the construction of the proposed barrier. </a:t>
            </a:r>
            <a:endParaRPr lang="en-US" b="0" dirty="0">
              <a:solidFill>
                <a:srgbClr val="FF0000"/>
              </a:solidFill>
              <a:latin typeface="Arial Rounded MT Bold" panose="020F0704030504030204" pitchFamily="34" charset="0"/>
            </a:endParaRPr>
          </a:p>
          <a:p>
            <a:pPr marL="342900" indent="-342900">
              <a:buFont typeface="Arial" panose="020B0604020202020204" pitchFamily="34" charset="0"/>
              <a:buChar char="•"/>
            </a:pPr>
            <a:r>
              <a:rPr lang="en-US" dirty="0">
                <a:latin typeface="Arial Rounded MT Bold" panose="020F0704030504030204" pitchFamily="34" charset="0"/>
              </a:rPr>
              <a:t>Not Impacted &amp; Benefited:</a:t>
            </a:r>
            <a:r>
              <a:rPr lang="en-US" b="0" dirty="0">
                <a:latin typeface="Arial Rounded MT Bold" panose="020F0704030504030204" pitchFamily="34" charset="0"/>
              </a:rPr>
              <a:t> Does not exceed the noise abatement criteria of 67 decibels and will receive at least a 5-decibel reduction with the construction of the proposed barrier. </a:t>
            </a:r>
          </a:p>
          <a:p>
            <a:endParaRPr lang="en-US" b="0" dirty="0">
              <a:latin typeface="Arial Rounded MT Bold" panose="020F0704030504030204" pitchFamily="34" charset="0"/>
            </a:endParaRPr>
          </a:p>
        </p:txBody>
      </p:sp>
      <p:sp>
        <p:nvSpPr>
          <p:cNvPr id="4" name="Slide Number Placeholder 3">
            <a:extLst>
              <a:ext uri="{FF2B5EF4-FFF2-40B4-BE49-F238E27FC236}">
                <a16:creationId xmlns:a16="http://schemas.microsoft.com/office/drawing/2014/main" id="{2850754D-CCC6-9F40-A511-C2BEC14EBB41}"/>
              </a:ext>
            </a:extLst>
          </p:cNvPr>
          <p:cNvSpPr>
            <a:spLocks noGrp="1"/>
          </p:cNvSpPr>
          <p:nvPr>
            <p:ph type="sldNum" sz="quarter" idx="7"/>
          </p:nvPr>
        </p:nvSpPr>
        <p:spPr/>
        <p:txBody>
          <a:bodyPr/>
          <a:lstStyle/>
          <a:p>
            <a:fld id="{B6F15528-21DE-4FAA-801E-634DDDAF4B2B}" type="slidenum">
              <a:rPr lang="en-US" smtClean="0"/>
              <a:t>10</a:t>
            </a:fld>
            <a:endParaRPr lang="en-US" dirty="0"/>
          </a:p>
        </p:txBody>
      </p:sp>
      <p:pic>
        <p:nvPicPr>
          <p:cNvPr id="5" name="Picture 4">
            <a:extLst>
              <a:ext uri="{FF2B5EF4-FFF2-40B4-BE49-F238E27FC236}">
                <a16:creationId xmlns:a16="http://schemas.microsoft.com/office/drawing/2014/main" id="{28DF731C-7A71-B240-A6A3-46BE4C1AFF36}"/>
              </a:ext>
            </a:extLst>
          </p:cNvPr>
          <p:cNvPicPr>
            <a:picLocks noChangeAspect="1"/>
          </p:cNvPicPr>
          <p:nvPr/>
        </p:nvPicPr>
        <p:blipFill>
          <a:blip r:embed="rId3"/>
          <a:stretch>
            <a:fillRect/>
          </a:stretch>
        </p:blipFill>
        <p:spPr>
          <a:xfrm>
            <a:off x="1638807" y="1463848"/>
            <a:ext cx="8914385" cy="1965152"/>
          </a:xfrm>
          <a:prstGeom prst="rect">
            <a:avLst/>
          </a:prstGeom>
        </p:spPr>
      </p:pic>
    </p:spTree>
    <p:extLst>
      <p:ext uri="{BB962C8B-B14F-4D97-AF65-F5344CB8AC3E}">
        <p14:creationId xmlns:p14="http://schemas.microsoft.com/office/powerpoint/2010/main" val="4231995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17D6-F7B8-CC43-94C1-09D1E372B119}"/>
              </a:ext>
            </a:extLst>
          </p:cNvPr>
          <p:cNvSpPr>
            <a:spLocks noGrp="1"/>
          </p:cNvSpPr>
          <p:nvPr>
            <p:ph type="title"/>
          </p:nvPr>
        </p:nvSpPr>
        <p:spPr>
          <a:xfrm>
            <a:off x="4158614" y="685800"/>
            <a:ext cx="4408172" cy="984885"/>
          </a:xfrm>
        </p:spPr>
        <p:txBody>
          <a:bodyPr/>
          <a:lstStyle/>
          <a:p>
            <a:r>
              <a:rPr lang="en-US" dirty="0"/>
              <a:t>Additional resources </a:t>
            </a:r>
          </a:p>
        </p:txBody>
      </p:sp>
      <p:sp>
        <p:nvSpPr>
          <p:cNvPr id="3" name="Text Placeholder 2">
            <a:extLst>
              <a:ext uri="{FF2B5EF4-FFF2-40B4-BE49-F238E27FC236}">
                <a16:creationId xmlns:a16="http://schemas.microsoft.com/office/drawing/2014/main" id="{7A524A67-E119-F846-A7C9-C16CFCA354FD}"/>
              </a:ext>
            </a:extLst>
          </p:cNvPr>
          <p:cNvSpPr>
            <a:spLocks noGrp="1"/>
          </p:cNvSpPr>
          <p:nvPr>
            <p:ph type="body" idx="1"/>
          </p:nvPr>
        </p:nvSpPr>
        <p:spPr>
          <a:xfrm>
            <a:off x="838200" y="1524000"/>
            <a:ext cx="10363200" cy="2585323"/>
          </a:xfrm>
        </p:spPr>
        <p:txBody>
          <a:bodyPr/>
          <a:lstStyle/>
          <a:p>
            <a:r>
              <a:rPr lang="en-US" b="0" dirty="0">
                <a:latin typeface="Arial Rounded MT Bold" panose="020F0704030504030204" pitchFamily="34" charset="0"/>
              </a:rPr>
              <a:t>To learn more about noise barriers and the noise abatement process, check out the following online resources:</a:t>
            </a:r>
            <a:r>
              <a:rPr lang="en-US" dirty="0"/>
              <a:t/>
            </a:r>
            <a:br>
              <a:rPr lang="en-US" dirty="0"/>
            </a:br>
            <a:endParaRPr lang="en-US" dirty="0"/>
          </a:p>
          <a:p>
            <a:pPr algn="ctr"/>
            <a:r>
              <a:rPr lang="en-US" dirty="0"/>
              <a:t/>
            </a:r>
            <a:br>
              <a:rPr lang="en-US" dirty="0"/>
            </a:br>
            <a:r>
              <a:rPr lang="en-US" b="0" dirty="0">
                <a:solidFill>
                  <a:srgbClr val="0070C0"/>
                </a:solidFill>
                <a:hlinkClick r:id="rId3"/>
              </a:rPr>
              <a:t>bit.ly/VDOTNoiseBarriers</a:t>
            </a:r>
            <a:endParaRPr lang="en-US" b="0" dirty="0">
              <a:solidFill>
                <a:srgbClr val="0070C0"/>
              </a:solidFill>
            </a:endParaRPr>
          </a:p>
          <a:p>
            <a:pPr algn="ctr"/>
            <a:endParaRPr lang="en-US" b="0" dirty="0">
              <a:solidFill>
                <a:srgbClr val="0070C0"/>
              </a:solidFill>
            </a:endParaRPr>
          </a:p>
          <a:p>
            <a:pPr algn="ctr"/>
            <a:r>
              <a:rPr lang="en-US" b="0" dirty="0">
                <a:solidFill>
                  <a:srgbClr val="0070C0"/>
                </a:solidFill>
                <a:hlinkClick r:id="rId4"/>
              </a:rPr>
              <a:t>bit.ly/FHWANoiseBarriers</a:t>
            </a:r>
            <a:endParaRPr lang="en-US" b="0" dirty="0">
              <a:solidFill>
                <a:srgbClr val="0070C0"/>
              </a:solidFill>
            </a:endParaRPr>
          </a:p>
        </p:txBody>
      </p:sp>
      <p:sp>
        <p:nvSpPr>
          <p:cNvPr id="4" name="Slide Number Placeholder 3">
            <a:extLst>
              <a:ext uri="{FF2B5EF4-FFF2-40B4-BE49-F238E27FC236}">
                <a16:creationId xmlns:a16="http://schemas.microsoft.com/office/drawing/2014/main" id="{4C662045-77CA-5140-B8B4-8FB16EE5393D}"/>
              </a:ext>
            </a:extLst>
          </p:cNvPr>
          <p:cNvSpPr>
            <a:spLocks noGrp="1"/>
          </p:cNvSpPr>
          <p:nvPr>
            <p:ph type="sldNum" sz="quarter" idx="7"/>
          </p:nvPr>
        </p:nvSpPr>
        <p:spPr/>
        <p:txBody>
          <a:bodyPr/>
          <a:lstStyle/>
          <a:p>
            <a:fld id="{B6F15528-21DE-4FAA-801E-634DDDAF4B2B}" type="slidenum">
              <a:rPr lang="en-US" smtClean="0"/>
              <a:t>11</a:t>
            </a:fld>
            <a:endParaRPr lang="en-US"/>
          </a:p>
        </p:txBody>
      </p:sp>
    </p:spTree>
    <p:extLst>
      <p:ext uri="{BB962C8B-B14F-4D97-AF65-F5344CB8AC3E}">
        <p14:creationId xmlns:p14="http://schemas.microsoft.com/office/powerpoint/2010/main" val="3181520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67200" y="709117"/>
            <a:ext cx="4027172" cy="505908"/>
          </a:xfrm>
          <a:prstGeom prst="rect">
            <a:avLst/>
          </a:prstGeom>
        </p:spPr>
        <p:txBody>
          <a:bodyPr vert="horz" wrap="square" lIns="0" tIns="13335" rIns="0" bIns="0" rtlCol="0">
            <a:spAutoFit/>
          </a:bodyPr>
          <a:lstStyle/>
          <a:p>
            <a:pPr marL="12700">
              <a:lnSpc>
                <a:spcPct val="100000"/>
              </a:lnSpc>
              <a:spcBef>
                <a:spcPts val="105"/>
              </a:spcBef>
            </a:pPr>
            <a:r>
              <a:rPr lang="en-US" spc="-5" dirty="0"/>
              <a:t>Staying in touch</a:t>
            </a:r>
            <a:endParaRPr spc="-5" dirty="0"/>
          </a:p>
        </p:txBody>
      </p:sp>
      <p:sp>
        <p:nvSpPr>
          <p:cNvPr id="4" name="object 4"/>
          <p:cNvSpPr txBox="1">
            <a:spLocks noGrp="1"/>
          </p:cNvSpPr>
          <p:nvPr>
            <p:ph type="body" idx="1"/>
          </p:nvPr>
        </p:nvSpPr>
        <p:spPr>
          <a:xfrm>
            <a:off x="1639570" y="1609271"/>
            <a:ext cx="8912860" cy="2110834"/>
          </a:xfrm>
          <a:prstGeom prst="rect">
            <a:avLst/>
          </a:prstGeom>
        </p:spPr>
        <p:txBody>
          <a:bodyPr vert="horz" wrap="square" lIns="0" tIns="104140" rIns="0" bIns="0" rtlCol="0">
            <a:spAutoFit/>
          </a:bodyPr>
          <a:lstStyle/>
          <a:p>
            <a:pPr marL="12700" marR="5080" lvl="1" algn="ctr" rtl="0">
              <a:spcBef>
                <a:spcPts val="100"/>
              </a:spcBef>
              <a:tabLst>
                <a:tab pos="241300" algn="l"/>
              </a:tabLst>
            </a:pPr>
            <a:r>
              <a:rPr lang="en-US" sz="2400" kern="1200" spc="-150" dirty="0">
                <a:solidFill>
                  <a:schemeClr val="tx1"/>
                </a:solidFill>
                <a:latin typeface="Arial Rounded MT Bold" panose="020F0704030504030204" pitchFamily="34" charset="0"/>
                <a:cs typeface="Arial"/>
              </a:rPr>
              <a:t>Reach out to us anytime with questions or concerns!</a:t>
            </a:r>
          </a:p>
          <a:p>
            <a:pPr marL="12700" marR="5080" lvl="1" algn="ctr" rtl="0">
              <a:spcBef>
                <a:spcPts val="100"/>
              </a:spcBef>
              <a:tabLst>
                <a:tab pos="241300" algn="l"/>
              </a:tabLst>
            </a:pPr>
            <a:endParaRPr lang="en-US" sz="2400" b="1" kern="1200" spc="-210" dirty="0">
              <a:solidFill>
                <a:schemeClr val="tx1"/>
              </a:solidFill>
              <a:latin typeface="Arial"/>
              <a:cs typeface="Arial"/>
            </a:endParaRPr>
          </a:p>
          <a:p>
            <a:pPr marL="12700" marR="5080" lvl="1" algn="ctr" rtl="0">
              <a:spcBef>
                <a:spcPts val="100"/>
              </a:spcBef>
              <a:tabLst>
                <a:tab pos="241300" algn="l"/>
              </a:tabLst>
            </a:pPr>
            <a:endParaRPr lang="en-US" sz="2400" b="1" kern="1200" spc="-210" dirty="0">
              <a:solidFill>
                <a:schemeClr val="tx1"/>
              </a:solidFill>
              <a:latin typeface="Arial"/>
              <a:cs typeface="Arial"/>
            </a:endParaRPr>
          </a:p>
          <a:p>
            <a:pPr marL="469900" marR="5080" lvl="1" algn="ctr" rtl="0">
              <a:spcBef>
                <a:spcPts val="100"/>
              </a:spcBef>
              <a:buFont typeface="Arial"/>
              <a:buChar char="•"/>
            </a:pPr>
            <a:endParaRPr lang="en-US" kern="1200" spc="-210" dirty="0"/>
          </a:p>
          <a:p>
            <a:pPr algn="ctr">
              <a:lnSpc>
                <a:spcPct val="100000"/>
              </a:lnSpc>
              <a:spcBef>
                <a:spcPts val="50"/>
              </a:spcBef>
            </a:pPr>
            <a:endParaRPr sz="3700" dirty="0">
              <a:latin typeface="Times New Roman"/>
              <a:cs typeface="Times New Roman"/>
            </a:endParaRPr>
          </a:p>
        </p:txBody>
      </p:sp>
      <p:sp>
        <p:nvSpPr>
          <p:cNvPr id="5" name="TextBox 4">
            <a:extLst>
              <a:ext uri="{FF2B5EF4-FFF2-40B4-BE49-F238E27FC236}">
                <a16:creationId xmlns:a16="http://schemas.microsoft.com/office/drawing/2014/main" id="{4BE55EEF-D050-594F-8164-B631132F0D43}"/>
              </a:ext>
            </a:extLst>
          </p:cNvPr>
          <p:cNvSpPr txBox="1"/>
          <p:nvPr/>
        </p:nvSpPr>
        <p:spPr>
          <a:xfrm>
            <a:off x="383752" y="2622084"/>
            <a:ext cx="3694218" cy="1492716"/>
          </a:xfrm>
          <a:prstGeom prst="rect">
            <a:avLst/>
          </a:prstGeom>
          <a:noFill/>
        </p:spPr>
        <p:txBody>
          <a:bodyPr wrap="square" rtlCol="0">
            <a:spAutoFit/>
          </a:bodyPr>
          <a:lstStyle/>
          <a:p>
            <a:pPr>
              <a:spcAft>
                <a:spcPts val="600"/>
              </a:spcAft>
            </a:pPr>
            <a:r>
              <a:rPr lang="en-US" sz="2200" b="1" dirty="0">
                <a:latin typeface="Arial Rounded MT Bold" panose="020F0704030504030204" pitchFamily="34" charset="0"/>
                <a:cs typeface="Arial" panose="020B0604020202020204" pitchFamily="34" charset="0"/>
              </a:rPr>
              <a:t>VDOT</a:t>
            </a:r>
          </a:p>
          <a:p>
            <a:pPr>
              <a:spcAft>
                <a:spcPts val="600"/>
              </a:spcAft>
            </a:pPr>
            <a:r>
              <a:rPr lang="en-US" dirty="0">
                <a:latin typeface="Arial Rounded MT Bold" panose="020F0704030504030204" pitchFamily="34" charset="0"/>
                <a:cs typeface="Arial" panose="020B0604020202020204" pitchFamily="34" charset="0"/>
              </a:rPr>
              <a:t>Kelly Hannon</a:t>
            </a:r>
          </a:p>
          <a:p>
            <a:pPr>
              <a:spcAft>
                <a:spcPts val="600"/>
              </a:spcAft>
            </a:pPr>
            <a:r>
              <a:rPr lang="en-US" dirty="0">
                <a:latin typeface="Arial Rounded MT Bold" panose="020F0704030504030204" pitchFamily="34" charset="0"/>
                <a:cs typeface="Arial" panose="020B0604020202020204" pitchFamily="34" charset="0"/>
              </a:rPr>
              <a:t>540-374-3344</a:t>
            </a:r>
          </a:p>
          <a:p>
            <a:pPr>
              <a:spcAft>
                <a:spcPts val="600"/>
              </a:spcAft>
            </a:pPr>
            <a:r>
              <a:rPr lang="en-US" dirty="0">
                <a:solidFill>
                  <a:srgbClr val="0070C0"/>
                </a:solidFill>
                <a:latin typeface="Arial Rounded MT Bold" panose="020F0704030504030204" pitchFamily="34" charset="0"/>
                <a:cs typeface="Arial" panose="020B0604020202020204" pitchFamily="34" charset="0"/>
              </a:rPr>
              <a:t>kelly.hannon@vdot.virginia.gov</a:t>
            </a:r>
          </a:p>
        </p:txBody>
      </p:sp>
      <p:sp>
        <p:nvSpPr>
          <p:cNvPr id="7" name="TextBox 6">
            <a:extLst>
              <a:ext uri="{FF2B5EF4-FFF2-40B4-BE49-F238E27FC236}">
                <a16:creationId xmlns:a16="http://schemas.microsoft.com/office/drawing/2014/main" id="{C9C2E121-7050-4649-9D63-2E0688FC1C75}"/>
              </a:ext>
            </a:extLst>
          </p:cNvPr>
          <p:cNvSpPr txBox="1"/>
          <p:nvPr/>
        </p:nvSpPr>
        <p:spPr>
          <a:xfrm>
            <a:off x="4038841" y="2622084"/>
            <a:ext cx="3505200" cy="1492716"/>
          </a:xfrm>
          <a:prstGeom prst="rect">
            <a:avLst/>
          </a:prstGeom>
          <a:noFill/>
        </p:spPr>
        <p:txBody>
          <a:bodyPr wrap="square" rtlCol="0">
            <a:spAutoFit/>
          </a:bodyPr>
          <a:lstStyle/>
          <a:p>
            <a:pPr>
              <a:spcAft>
                <a:spcPts val="600"/>
              </a:spcAft>
            </a:pPr>
            <a:r>
              <a:rPr lang="en-US" sz="2200" b="1" dirty="0">
                <a:latin typeface="Arial Rounded MT Bold" panose="020F0704030504030204" pitchFamily="34" charset="0"/>
                <a:cs typeface="Arial" panose="020B0604020202020204" pitchFamily="34" charset="0"/>
              </a:rPr>
              <a:t>Transurban</a:t>
            </a:r>
          </a:p>
          <a:p>
            <a:pPr>
              <a:spcAft>
                <a:spcPts val="600"/>
              </a:spcAft>
            </a:pPr>
            <a:r>
              <a:rPr lang="en-US" dirty="0">
                <a:latin typeface="Arial Rounded MT Bold" panose="020F0704030504030204" pitchFamily="34" charset="0"/>
                <a:cs typeface="Arial" panose="020B0604020202020204" pitchFamily="34" charset="0"/>
              </a:rPr>
              <a:t>Brent McKenzie</a:t>
            </a:r>
          </a:p>
          <a:p>
            <a:pPr>
              <a:spcAft>
                <a:spcPts val="600"/>
              </a:spcAft>
            </a:pPr>
            <a:r>
              <a:rPr lang="en-US" dirty="0">
                <a:latin typeface="Arial Rounded MT Bold" panose="020F0704030504030204" pitchFamily="34" charset="0"/>
                <a:cs typeface="Arial" panose="020B0604020202020204" pitchFamily="34" charset="0"/>
              </a:rPr>
              <a:t>571-326-5609</a:t>
            </a:r>
          </a:p>
          <a:p>
            <a:pPr>
              <a:spcAft>
                <a:spcPts val="600"/>
              </a:spcAft>
            </a:pPr>
            <a:r>
              <a:rPr lang="en-US" dirty="0">
                <a:solidFill>
                  <a:srgbClr val="0070C0"/>
                </a:solidFill>
                <a:latin typeface="Arial Rounded MT Bold" panose="020F0704030504030204" pitchFamily="34" charset="0"/>
                <a:cs typeface="Arial" panose="020B0604020202020204" pitchFamily="34" charset="0"/>
              </a:rPr>
              <a:t>bmckenzie@transurban.com</a:t>
            </a:r>
          </a:p>
        </p:txBody>
      </p:sp>
      <p:sp>
        <p:nvSpPr>
          <p:cNvPr id="8" name="TextBox 7">
            <a:extLst>
              <a:ext uri="{FF2B5EF4-FFF2-40B4-BE49-F238E27FC236}">
                <a16:creationId xmlns:a16="http://schemas.microsoft.com/office/drawing/2014/main" id="{143EAC37-9622-CA48-AD26-5E2CD26194ED}"/>
              </a:ext>
            </a:extLst>
          </p:cNvPr>
          <p:cNvSpPr txBox="1"/>
          <p:nvPr/>
        </p:nvSpPr>
        <p:spPr>
          <a:xfrm>
            <a:off x="7394152" y="2341555"/>
            <a:ext cx="4569248" cy="2031325"/>
          </a:xfrm>
          <a:prstGeom prst="rect">
            <a:avLst/>
          </a:prstGeom>
          <a:noFill/>
        </p:spPr>
        <p:txBody>
          <a:bodyPr wrap="square" rtlCol="0">
            <a:spAutoFit/>
          </a:bodyPr>
          <a:lstStyle/>
          <a:p>
            <a:pPr>
              <a:spcAft>
                <a:spcPts val="600"/>
              </a:spcAft>
            </a:pPr>
            <a:r>
              <a:rPr lang="en-US" sz="2200" b="1" dirty="0">
                <a:latin typeface="Arial Rounded MT Bold" panose="020F0704030504030204" pitchFamily="34" charset="0"/>
                <a:cs typeface="Arial" panose="020B0604020202020204" pitchFamily="34" charset="0"/>
              </a:rPr>
              <a:t>Traffic alerts/I-95 project updates  </a:t>
            </a:r>
          </a:p>
          <a:p>
            <a:pPr marL="194310" indent="-194310">
              <a:spcAft>
                <a:spcPts val="600"/>
              </a:spcAft>
              <a:buFont typeface="Arial" panose="020B0604020202020204" pitchFamily="34" charset="0"/>
              <a:buChar char="•"/>
            </a:pPr>
            <a:r>
              <a:rPr lang="en-US" dirty="0">
                <a:latin typeface="Arial Rounded MT Bold" panose="020F0704030504030204" pitchFamily="34" charset="0"/>
                <a:cs typeface="Arial" panose="020B0604020202020204" pitchFamily="34" charset="0"/>
              </a:rPr>
              <a:t>Send an email with "subscribe" in the subject line to </a:t>
            </a:r>
            <a:r>
              <a:rPr lang="en-US" dirty="0">
                <a:solidFill>
                  <a:srgbClr val="0070C0"/>
                </a:solidFill>
                <a:latin typeface="Arial Rounded MT Bold" panose="020F0704030504030204" pitchFamily="34" charset="0"/>
                <a:cs typeface="Arial" panose="020B0604020202020204" pitchFamily="34" charset="0"/>
              </a:rPr>
              <a:t>vdotfred@vdot.virginia.gov</a:t>
            </a:r>
          </a:p>
          <a:p>
            <a:pPr marL="102870" indent="-194310">
              <a:spcAft>
                <a:spcPts val="600"/>
              </a:spcAft>
              <a:buFont typeface="Arial" panose="020B0604020202020204" pitchFamily="34" charset="0"/>
              <a:buChar char="•"/>
            </a:pPr>
            <a:r>
              <a:rPr lang="en-US" dirty="0">
                <a:latin typeface="Arial Rounded MT Bold" panose="020F0704030504030204" pitchFamily="34" charset="0"/>
                <a:cs typeface="Arial" panose="020B0604020202020204" pitchFamily="34" charset="0"/>
              </a:rPr>
              <a:t>Follow </a:t>
            </a:r>
            <a:r>
              <a:rPr lang="en-US" dirty="0">
                <a:solidFill>
                  <a:srgbClr val="0070C0"/>
                </a:solidFill>
                <a:latin typeface="Arial Rounded MT Bold" panose="020F0704030504030204" pitchFamily="34" charset="0"/>
                <a:cs typeface="Arial" panose="020B0604020202020204" pitchFamily="34" charset="0"/>
              </a:rPr>
              <a:t>@</a:t>
            </a:r>
            <a:r>
              <a:rPr lang="en-US" dirty="0" err="1">
                <a:solidFill>
                  <a:srgbClr val="0070C0"/>
                </a:solidFill>
                <a:latin typeface="Arial Rounded MT Bold" panose="020F0704030504030204" pitchFamily="34" charset="0"/>
                <a:cs typeface="Arial" panose="020B0604020202020204" pitchFamily="34" charset="0"/>
              </a:rPr>
              <a:t>VaDOTFRED</a:t>
            </a:r>
            <a:r>
              <a:rPr lang="en-US" dirty="0">
                <a:solidFill>
                  <a:srgbClr val="0070C0"/>
                </a:solidFill>
                <a:latin typeface="Arial Rounded MT Bold" panose="020F0704030504030204" pitchFamily="34" charset="0"/>
                <a:cs typeface="Arial" panose="020B0604020202020204" pitchFamily="34" charset="0"/>
              </a:rPr>
              <a:t> </a:t>
            </a:r>
            <a:r>
              <a:rPr lang="en-US" dirty="0">
                <a:latin typeface="Arial Rounded MT Bold" panose="020F0704030504030204" pitchFamily="34" charset="0"/>
                <a:cs typeface="Arial" panose="020B0604020202020204" pitchFamily="34" charset="0"/>
              </a:rPr>
              <a:t>on Twitter </a:t>
            </a:r>
          </a:p>
        </p:txBody>
      </p:sp>
      <p:sp>
        <p:nvSpPr>
          <p:cNvPr id="9" name="TextBox 8">
            <a:extLst>
              <a:ext uri="{FF2B5EF4-FFF2-40B4-BE49-F238E27FC236}">
                <a16:creationId xmlns:a16="http://schemas.microsoft.com/office/drawing/2014/main" id="{66CCF320-4CD3-314C-A1CA-40B0DE99B7AE}"/>
              </a:ext>
            </a:extLst>
          </p:cNvPr>
          <p:cNvSpPr txBox="1"/>
          <p:nvPr/>
        </p:nvSpPr>
        <p:spPr>
          <a:xfrm>
            <a:off x="529682" y="4707016"/>
            <a:ext cx="11132635" cy="1477328"/>
          </a:xfrm>
          <a:prstGeom prst="rect">
            <a:avLst/>
          </a:prstGeom>
          <a:noFill/>
        </p:spPr>
        <p:txBody>
          <a:bodyPr wrap="square" rtlCol="0">
            <a:spAutoFit/>
          </a:bodyPr>
          <a:lstStyle/>
          <a:p>
            <a:pPr algn="ctr"/>
            <a:r>
              <a:rPr lang="en-US" dirty="0">
                <a:latin typeface="Arial Rounded MT Bold" panose="020F0704030504030204" pitchFamily="34" charset="0"/>
                <a:cs typeface="Arial" panose="020B0604020202020204" pitchFamily="34" charset="0"/>
              </a:rPr>
              <a:t>Visit the following links to learn more about the Fred Ex project!</a:t>
            </a:r>
          </a:p>
          <a:p>
            <a:pPr algn="ctr"/>
            <a:endParaRPr lang="en-US" dirty="0">
              <a:solidFill>
                <a:srgbClr val="0070C0"/>
              </a:solidFill>
              <a:latin typeface="Arial" panose="020B0604020202020204" pitchFamily="34" charset="0"/>
              <a:cs typeface="Arial" panose="020B0604020202020204" pitchFamily="34" charset="0"/>
            </a:endParaRPr>
          </a:p>
          <a:p>
            <a:pPr algn="ctr"/>
            <a:r>
              <a:rPr lang="en-US" dirty="0">
                <a:solidFill>
                  <a:srgbClr val="0070C0"/>
                </a:solidFill>
                <a:latin typeface="Arial" panose="020B0604020202020204" pitchFamily="34" charset="0"/>
                <a:cs typeface="Arial" panose="020B0604020202020204" pitchFamily="34" charset="0"/>
                <a:hlinkClick r:id="rId3"/>
              </a:rPr>
              <a:t>bit.ly/ExpressLanesFredEx</a:t>
            </a:r>
            <a:endParaRPr lang="en-US" dirty="0">
              <a:solidFill>
                <a:srgbClr val="0070C0"/>
              </a:solidFill>
              <a:latin typeface="Arial" panose="020B0604020202020204" pitchFamily="34" charset="0"/>
              <a:cs typeface="Arial" panose="020B0604020202020204" pitchFamily="34" charset="0"/>
            </a:endParaRPr>
          </a:p>
          <a:p>
            <a:pPr algn="ctr"/>
            <a:r>
              <a:rPr lang="en-US" dirty="0">
                <a:solidFill>
                  <a:srgbClr val="0070C0"/>
                </a:solidFill>
                <a:latin typeface="Arial" panose="020B0604020202020204" pitchFamily="34" charset="0"/>
                <a:cs typeface="Arial" panose="020B0604020202020204" pitchFamily="34" charset="0"/>
              </a:rPr>
              <a:t> </a:t>
            </a:r>
          </a:p>
          <a:p>
            <a:pPr algn="ctr"/>
            <a:r>
              <a:rPr lang="en-US" dirty="0">
                <a:latin typeface="Arial" panose="020B0604020202020204" pitchFamily="34" charset="0"/>
                <a:cs typeface="Arial" panose="020B0604020202020204" pitchFamily="34" charset="0"/>
                <a:hlinkClick r:id="rId4"/>
              </a:rPr>
              <a:t>bit.ly/Improve95FredEx</a:t>
            </a:r>
            <a:endParaRPr lang="en-US" dirty="0">
              <a:latin typeface="Arial" panose="020B0604020202020204" pitchFamily="34" charset="0"/>
              <a:cs typeface="Arial" panose="020B0604020202020204" pitchFamily="34" charset="0"/>
            </a:endParaRPr>
          </a:p>
        </p:txBody>
      </p:sp>
      <p:sp>
        <p:nvSpPr>
          <p:cNvPr id="10" name="Slide Number Placeholder 3">
            <a:extLst>
              <a:ext uri="{FF2B5EF4-FFF2-40B4-BE49-F238E27FC236}">
                <a16:creationId xmlns:a16="http://schemas.microsoft.com/office/drawing/2014/main" id="{AB84B8A1-A5E6-3D4B-B8FE-265F6831CDFD}"/>
              </a:ext>
            </a:extLst>
          </p:cNvPr>
          <p:cNvSpPr>
            <a:spLocks noGrp="1"/>
          </p:cNvSpPr>
          <p:nvPr>
            <p:ph type="sldNum" sz="quarter" idx="7"/>
          </p:nvPr>
        </p:nvSpPr>
        <p:spPr>
          <a:xfrm>
            <a:off x="8778240" y="6377940"/>
            <a:ext cx="2804160" cy="342900"/>
          </a:xfrm>
        </p:spPr>
        <p:txBody>
          <a:bodyPr/>
          <a:lstStyle/>
          <a:p>
            <a:fld id="{B6F15528-21DE-4FAA-801E-634DDDAF4B2B}" type="slidenum">
              <a:rPr lang="en-US" smtClean="0"/>
              <a:t>12</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E2EE17-DD2B-3243-8DAB-ADAC308B6263}"/>
              </a:ext>
            </a:extLst>
          </p:cNvPr>
          <p:cNvSpPr>
            <a:spLocks noGrp="1"/>
          </p:cNvSpPr>
          <p:nvPr>
            <p:ph type="title"/>
          </p:nvPr>
        </p:nvSpPr>
        <p:spPr>
          <a:xfrm>
            <a:off x="5040628" y="709117"/>
            <a:ext cx="3493771" cy="492443"/>
          </a:xfrm>
        </p:spPr>
        <p:txBody>
          <a:bodyPr/>
          <a:lstStyle/>
          <a:p>
            <a:r>
              <a:rPr lang="en-US" dirty="0"/>
              <a:t>Safety moment</a:t>
            </a:r>
          </a:p>
        </p:txBody>
      </p:sp>
      <p:sp>
        <p:nvSpPr>
          <p:cNvPr id="5" name="Text Placeholder 2">
            <a:extLst>
              <a:ext uri="{FF2B5EF4-FFF2-40B4-BE49-F238E27FC236}">
                <a16:creationId xmlns:a16="http://schemas.microsoft.com/office/drawing/2014/main" id="{BB71C6B4-121D-E64A-8C6A-49E2E90BA88A}"/>
              </a:ext>
            </a:extLst>
          </p:cNvPr>
          <p:cNvSpPr>
            <a:spLocks noGrp="1"/>
          </p:cNvSpPr>
          <p:nvPr>
            <p:ph type="body" idx="1"/>
          </p:nvPr>
        </p:nvSpPr>
        <p:spPr>
          <a:xfrm>
            <a:off x="533400" y="1828800"/>
            <a:ext cx="6400800" cy="3785652"/>
          </a:xfrm>
        </p:spPr>
        <p:txBody>
          <a:bodyPr/>
          <a:lstStyle/>
          <a:p>
            <a:pPr marL="0" lvl="1">
              <a:spcAft>
                <a:spcPts val="600"/>
              </a:spcAft>
            </a:pPr>
            <a:r>
              <a:rPr lang="en-US" sz="2400" b="1" dirty="0">
                <a:solidFill>
                  <a:schemeClr val="tx1"/>
                </a:solidFill>
                <a:latin typeface="Arial Rounded MT Bold" panose="020F0704030504030204" pitchFamily="34" charset="0"/>
                <a:cs typeface="Arial" panose="020B0604020202020204" pitchFamily="34" charset="0"/>
              </a:rPr>
              <a:t>Traffic down doesn’t mean speed up!</a:t>
            </a:r>
          </a:p>
          <a:p>
            <a:pPr marL="800100" lvl="1" indent="-342900">
              <a:spcBef>
                <a:spcPts val="600"/>
              </a:spcBef>
              <a:spcAft>
                <a:spcPts val="600"/>
              </a:spcAft>
              <a:buFont typeface="Arial" panose="020B0604020202020204" pitchFamily="34" charset="0"/>
              <a:buChar char="•"/>
            </a:pPr>
            <a:r>
              <a:rPr lang="en-US" sz="2400" dirty="0">
                <a:latin typeface="Arial Rounded MT Bold" panose="020F0704030504030204" pitchFamily="34" charset="0"/>
                <a:cs typeface="Arial" panose="020B0604020202020204" pitchFamily="34" charset="0"/>
              </a:rPr>
              <a:t>There may be lighter traffic and fewer crashes on the road due to COVID-19, but there has also been an </a:t>
            </a:r>
            <a:r>
              <a:rPr lang="en-US" sz="2400" dirty="0">
                <a:latin typeface="Arial Rounded MT Bold" panose="020F0704030504030204" pitchFamily="34" charset="0"/>
                <a:cs typeface="Arial" panose="020B0604020202020204" pitchFamily="34" charset="0"/>
                <a:hlinkClick r:id="rId3"/>
              </a:rPr>
              <a:t>uptick</a:t>
            </a:r>
            <a:r>
              <a:rPr lang="en-US" sz="2400" dirty="0">
                <a:latin typeface="Arial Rounded MT Bold" panose="020F0704030504030204" pitchFamily="34" charset="0"/>
                <a:cs typeface="Arial" panose="020B0604020202020204" pitchFamily="34" charset="0"/>
              </a:rPr>
              <a:t> in the percentage of fatal crashes involving speed and lack of seat belt use.</a:t>
            </a:r>
          </a:p>
          <a:p>
            <a:pPr marL="800100" lvl="1" indent="-342900">
              <a:spcBef>
                <a:spcPts val="600"/>
              </a:spcBef>
              <a:spcAft>
                <a:spcPts val="600"/>
              </a:spcAft>
              <a:buFont typeface="Arial" panose="020B0604020202020204" pitchFamily="34" charset="0"/>
              <a:buChar char="•"/>
            </a:pPr>
            <a:r>
              <a:rPr lang="en-US" sz="2400" dirty="0">
                <a:latin typeface="Arial Rounded MT Bold" panose="020F0704030504030204" pitchFamily="34" charset="0"/>
                <a:cs typeface="Arial" panose="020B0604020202020204" pitchFamily="34" charset="0"/>
              </a:rPr>
              <a:t>Don’t drive distracted. </a:t>
            </a:r>
          </a:p>
          <a:p>
            <a:pPr marL="800100" lvl="1" indent="-342900">
              <a:spcBef>
                <a:spcPts val="600"/>
              </a:spcBef>
              <a:spcAft>
                <a:spcPts val="600"/>
              </a:spcAft>
              <a:buFont typeface="Arial" panose="020B0604020202020204" pitchFamily="34" charset="0"/>
              <a:buChar char="•"/>
            </a:pPr>
            <a:r>
              <a:rPr lang="en-US" sz="2400" dirty="0">
                <a:latin typeface="Arial Rounded MT Bold" panose="020F0704030504030204" pitchFamily="34" charset="0"/>
                <a:cs typeface="Arial" panose="020B0604020202020204" pitchFamily="34" charset="0"/>
              </a:rPr>
              <a:t>Buckle up and </a:t>
            </a:r>
            <a:r>
              <a:rPr lang="en-US" sz="2400" i="1" dirty="0">
                <a:latin typeface="Arial Rounded MT Bold" panose="020F0704030504030204" pitchFamily="34" charset="0"/>
                <a:cs typeface="Arial" panose="020B0604020202020204" pitchFamily="34" charset="0"/>
              </a:rPr>
              <a:t>slow down</a:t>
            </a:r>
            <a:r>
              <a:rPr lang="en-US" sz="2400" dirty="0">
                <a:latin typeface="Arial Rounded MT Bold" panose="020F0704030504030204" pitchFamily="34" charset="0"/>
                <a:cs typeface="Arial" panose="020B0604020202020204" pitchFamily="34" charset="0"/>
              </a:rPr>
              <a:t>.</a:t>
            </a:r>
          </a:p>
        </p:txBody>
      </p:sp>
      <p:sp>
        <p:nvSpPr>
          <p:cNvPr id="6" name="Slide Number Placeholder 3">
            <a:extLst>
              <a:ext uri="{FF2B5EF4-FFF2-40B4-BE49-F238E27FC236}">
                <a16:creationId xmlns:a16="http://schemas.microsoft.com/office/drawing/2014/main" id="{DF577CC1-26DA-C047-A047-011247AB9DF3}"/>
              </a:ext>
            </a:extLst>
          </p:cNvPr>
          <p:cNvSpPr>
            <a:spLocks noGrp="1"/>
          </p:cNvSpPr>
          <p:nvPr>
            <p:ph type="sldNum" sz="quarter" idx="7"/>
          </p:nvPr>
        </p:nvSpPr>
        <p:spPr>
          <a:xfrm>
            <a:off x="8778240" y="6377940"/>
            <a:ext cx="2804160" cy="342900"/>
          </a:xfrm>
        </p:spPr>
        <p:txBody>
          <a:bodyPr/>
          <a:lstStyle/>
          <a:p>
            <a:fld id="{B6F15528-21DE-4FAA-801E-634DDDAF4B2B}" type="slidenum">
              <a:rPr lang="en-US" smtClean="0"/>
              <a:t>2</a:t>
            </a:fld>
            <a:endParaRPr lang="en-US" dirty="0"/>
          </a:p>
        </p:txBody>
      </p:sp>
      <p:pic>
        <p:nvPicPr>
          <p:cNvPr id="9" name="Picture 8">
            <a:extLst>
              <a:ext uri="{FF2B5EF4-FFF2-40B4-BE49-F238E27FC236}">
                <a16:creationId xmlns:a16="http://schemas.microsoft.com/office/drawing/2014/main" id="{6E81E4C9-CDFE-B94B-AC39-59C96ECD2508}"/>
              </a:ext>
            </a:extLst>
          </p:cNvPr>
          <p:cNvPicPr>
            <a:picLocks noChangeAspect="1"/>
          </p:cNvPicPr>
          <p:nvPr/>
        </p:nvPicPr>
        <p:blipFill>
          <a:blip r:embed="rId4"/>
          <a:stretch>
            <a:fillRect/>
          </a:stretch>
        </p:blipFill>
        <p:spPr>
          <a:xfrm>
            <a:off x="7034411" y="2316236"/>
            <a:ext cx="4547989" cy="2484364"/>
          </a:xfrm>
          <a:prstGeom prst="rect">
            <a:avLst/>
          </a:prstGeom>
        </p:spPr>
      </p:pic>
    </p:spTree>
    <p:extLst>
      <p:ext uri="{BB962C8B-B14F-4D97-AF65-F5344CB8AC3E}">
        <p14:creationId xmlns:p14="http://schemas.microsoft.com/office/powerpoint/2010/main" val="3938778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07770" y="709117"/>
            <a:ext cx="10175240" cy="514350"/>
          </a:xfrm>
          <a:prstGeom prst="rect">
            <a:avLst/>
          </a:prstGeom>
        </p:spPr>
        <p:txBody>
          <a:bodyPr vert="horz" wrap="square" lIns="0" tIns="13335" rIns="0" bIns="0" rtlCol="0">
            <a:spAutoFit/>
          </a:bodyPr>
          <a:lstStyle/>
          <a:p>
            <a:pPr marL="12700" algn="ctr">
              <a:lnSpc>
                <a:spcPct val="100000"/>
              </a:lnSpc>
              <a:spcBef>
                <a:spcPts val="105"/>
              </a:spcBef>
            </a:pPr>
            <a:r>
              <a:rPr spc="-40" dirty="0"/>
              <a:t>Fredericksburg </a:t>
            </a:r>
            <a:r>
              <a:rPr dirty="0"/>
              <a:t>Extension</a:t>
            </a:r>
            <a:r>
              <a:rPr lang="en-US" dirty="0"/>
              <a:t> overview</a:t>
            </a:r>
            <a:endParaRPr spc="5" dirty="0"/>
          </a:p>
        </p:txBody>
      </p:sp>
      <p:sp>
        <p:nvSpPr>
          <p:cNvPr id="4" name="object 4"/>
          <p:cNvSpPr txBox="1"/>
          <p:nvPr/>
        </p:nvSpPr>
        <p:spPr>
          <a:xfrm>
            <a:off x="5715001" y="1447800"/>
            <a:ext cx="5976238" cy="5073825"/>
          </a:xfrm>
          <a:prstGeom prst="rect">
            <a:avLst/>
          </a:prstGeom>
        </p:spPr>
        <p:txBody>
          <a:bodyPr vert="horz" wrap="square" lIns="0" tIns="13335" rIns="0" bIns="0" rtlCol="0">
            <a:spAutoFit/>
          </a:bodyPr>
          <a:lstStyle/>
          <a:p>
            <a:pPr marL="469900" marR="165735" indent="-457200">
              <a:lnSpc>
                <a:spcPct val="100000"/>
              </a:lnSpc>
              <a:spcBef>
                <a:spcPts val="105"/>
              </a:spcBef>
              <a:buChar char="•"/>
              <a:tabLst>
                <a:tab pos="469265" algn="l"/>
                <a:tab pos="469900" algn="l"/>
              </a:tabLst>
            </a:pPr>
            <a:r>
              <a:rPr spc="-145" dirty="0">
                <a:latin typeface="Arial Rounded MT Bold" panose="020F0704030504030204" pitchFamily="34" charset="0"/>
                <a:cs typeface="Arial"/>
              </a:rPr>
              <a:t>The </a:t>
            </a:r>
            <a:r>
              <a:rPr spc="-110" dirty="0">
                <a:latin typeface="Arial Rounded MT Bold" panose="020F0704030504030204" pitchFamily="34" charset="0"/>
                <a:cs typeface="Arial"/>
              </a:rPr>
              <a:t>Fred </a:t>
            </a:r>
            <a:r>
              <a:rPr spc="-185" dirty="0">
                <a:latin typeface="Arial Rounded MT Bold" panose="020F0704030504030204" pitchFamily="34" charset="0"/>
                <a:cs typeface="Arial"/>
              </a:rPr>
              <a:t>Ex</a:t>
            </a:r>
            <a:r>
              <a:rPr lang="en-US" spc="-185" dirty="0">
                <a:latin typeface="Arial Rounded MT Bold" panose="020F0704030504030204" pitchFamily="34" charset="0"/>
                <a:cs typeface="Arial"/>
              </a:rPr>
              <a:t> P</a:t>
            </a:r>
            <a:r>
              <a:rPr spc="-40" dirty="0">
                <a:latin typeface="Arial Rounded MT Bold" panose="020F0704030504030204" pitchFamily="34" charset="0"/>
                <a:cs typeface="Arial"/>
              </a:rPr>
              <a:t>roject </a:t>
            </a:r>
            <a:r>
              <a:rPr spc="5" dirty="0">
                <a:latin typeface="Arial Rounded MT Bold" panose="020F0704030504030204" pitchFamily="34" charset="0"/>
                <a:cs typeface="Arial"/>
              </a:rPr>
              <a:t>will </a:t>
            </a:r>
            <a:r>
              <a:rPr spc="-75" dirty="0">
                <a:latin typeface="Arial Rounded MT Bold" panose="020F0704030504030204" pitchFamily="34" charset="0"/>
                <a:cs typeface="Arial"/>
              </a:rPr>
              <a:t>extend </a:t>
            </a:r>
            <a:r>
              <a:rPr spc="-20" dirty="0">
                <a:latin typeface="Arial Rounded MT Bold" panose="020F0704030504030204" pitchFamily="34" charset="0"/>
                <a:cs typeface="Arial"/>
              </a:rPr>
              <a:t>the </a:t>
            </a:r>
            <a:r>
              <a:rPr spc="-80" dirty="0">
                <a:latin typeface="Arial Rounded MT Bold" panose="020F0704030504030204" pitchFamily="34" charset="0"/>
                <a:cs typeface="Arial"/>
              </a:rPr>
              <a:t>existing </a:t>
            </a:r>
            <a:r>
              <a:rPr spc="-100" dirty="0">
                <a:latin typeface="Arial Rounded MT Bold" panose="020F0704030504030204" pitchFamily="34" charset="0"/>
                <a:cs typeface="Arial"/>
              </a:rPr>
              <a:t>95 </a:t>
            </a:r>
            <a:r>
              <a:rPr spc="-160" dirty="0">
                <a:latin typeface="Arial Rounded MT Bold" panose="020F0704030504030204" pitchFamily="34" charset="0"/>
                <a:cs typeface="Arial"/>
              </a:rPr>
              <a:t>Express </a:t>
            </a:r>
            <a:r>
              <a:rPr spc="-170" dirty="0">
                <a:latin typeface="Arial Rounded MT Bold" panose="020F0704030504030204" pitchFamily="34" charset="0"/>
                <a:cs typeface="Arial"/>
              </a:rPr>
              <a:t>Lanes </a:t>
            </a:r>
            <a:r>
              <a:rPr spc="-60" dirty="0">
                <a:latin typeface="Arial Rounded MT Bold" panose="020F0704030504030204" pitchFamily="34" charset="0"/>
                <a:cs typeface="Arial"/>
              </a:rPr>
              <a:t>south </a:t>
            </a:r>
            <a:r>
              <a:rPr spc="-45" dirty="0">
                <a:latin typeface="Arial Rounded MT Bold" panose="020F0704030504030204" pitchFamily="34" charset="0"/>
                <a:cs typeface="Arial"/>
              </a:rPr>
              <a:t>another </a:t>
            </a:r>
            <a:r>
              <a:rPr spc="-100" dirty="0">
                <a:latin typeface="Arial Rounded MT Bold" panose="020F0704030504030204" pitchFamily="34" charset="0"/>
                <a:cs typeface="Arial"/>
              </a:rPr>
              <a:t>10 </a:t>
            </a:r>
            <a:r>
              <a:rPr spc="-80" dirty="0">
                <a:latin typeface="Arial Rounded MT Bold" panose="020F0704030504030204" pitchFamily="34" charset="0"/>
                <a:cs typeface="Arial"/>
              </a:rPr>
              <a:t>miles </a:t>
            </a:r>
            <a:r>
              <a:rPr spc="-85" dirty="0">
                <a:latin typeface="Arial Rounded MT Bold" panose="020F0704030504030204" pitchFamily="34" charset="0"/>
                <a:cs typeface="Arial"/>
              </a:rPr>
              <a:t>along </a:t>
            </a:r>
            <a:r>
              <a:rPr spc="-20" dirty="0">
                <a:latin typeface="Arial Rounded MT Bold" panose="020F0704030504030204" pitchFamily="34" charset="0"/>
                <a:cs typeface="Arial"/>
              </a:rPr>
              <a:t>the </a:t>
            </a:r>
            <a:r>
              <a:rPr spc="-80" dirty="0">
                <a:latin typeface="Arial Rounded MT Bold" panose="020F0704030504030204" pitchFamily="34" charset="0"/>
                <a:cs typeface="Arial"/>
              </a:rPr>
              <a:t>I-95 </a:t>
            </a:r>
            <a:r>
              <a:rPr spc="-75" dirty="0">
                <a:latin typeface="Arial Rounded MT Bold" panose="020F0704030504030204" pitchFamily="34" charset="0"/>
                <a:cs typeface="Arial"/>
              </a:rPr>
              <a:t>median. </a:t>
            </a:r>
            <a:endParaRPr lang="en-US" spc="-75" dirty="0">
              <a:latin typeface="Arial Rounded MT Bold" panose="020F0704030504030204" pitchFamily="34" charset="0"/>
              <a:cs typeface="Arial"/>
            </a:endParaRPr>
          </a:p>
          <a:p>
            <a:pPr marL="469900" marR="165735" indent="-457200">
              <a:lnSpc>
                <a:spcPct val="100000"/>
              </a:lnSpc>
              <a:spcBef>
                <a:spcPts val="480"/>
              </a:spcBef>
              <a:buChar char="•"/>
              <a:tabLst>
                <a:tab pos="469265" algn="l"/>
                <a:tab pos="469900" algn="l"/>
              </a:tabLst>
            </a:pPr>
            <a:r>
              <a:rPr spc="-145" dirty="0">
                <a:latin typeface="Arial Rounded MT Bold" panose="020F0704030504030204" pitchFamily="34" charset="0"/>
                <a:cs typeface="Arial"/>
              </a:rPr>
              <a:t>The </a:t>
            </a:r>
            <a:r>
              <a:rPr spc="-80" dirty="0">
                <a:latin typeface="Arial Rounded MT Bold" panose="020F0704030504030204" pitchFamily="34" charset="0"/>
                <a:cs typeface="Arial"/>
              </a:rPr>
              <a:t>extension </a:t>
            </a:r>
            <a:r>
              <a:rPr spc="5" dirty="0">
                <a:latin typeface="Arial Rounded MT Bold" panose="020F0704030504030204" pitchFamily="34" charset="0"/>
                <a:cs typeface="Arial"/>
              </a:rPr>
              <a:t>will </a:t>
            </a:r>
            <a:r>
              <a:rPr spc="-130" dirty="0">
                <a:latin typeface="Arial Rounded MT Bold" panose="020F0704030504030204" pitchFamily="34" charset="0"/>
                <a:cs typeface="Arial"/>
              </a:rPr>
              <a:t>span </a:t>
            </a:r>
            <a:r>
              <a:rPr spc="-25" dirty="0">
                <a:latin typeface="Arial Rounded MT Bold" panose="020F0704030504030204" pitchFamily="34" charset="0"/>
                <a:cs typeface="Arial"/>
              </a:rPr>
              <a:t>from </a:t>
            </a:r>
            <a:r>
              <a:rPr spc="-20" dirty="0">
                <a:latin typeface="Arial Rounded MT Bold" panose="020F0704030504030204" pitchFamily="34" charset="0"/>
                <a:cs typeface="Arial"/>
              </a:rPr>
              <a:t>the </a:t>
            </a:r>
            <a:r>
              <a:rPr spc="-40" dirty="0">
                <a:latin typeface="Arial Rounded MT Bold" panose="020F0704030504030204" pitchFamily="34" charset="0"/>
                <a:cs typeface="Arial"/>
              </a:rPr>
              <a:t>current </a:t>
            </a:r>
            <a:r>
              <a:rPr spc="-80" dirty="0">
                <a:latin typeface="Arial Rounded MT Bold" panose="020F0704030504030204" pitchFamily="34" charset="0"/>
                <a:cs typeface="Arial"/>
              </a:rPr>
              <a:t>end </a:t>
            </a:r>
            <a:r>
              <a:rPr spc="-5" dirty="0">
                <a:latin typeface="Arial Rounded MT Bold" panose="020F0704030504030204" pitchFamily="34" charset="0"/>
                <a:cs typeface="Arial"/>
              </a:rPr>
              <a:t>of </a:t>
            </a:r>
            <a:r>
              <a:rPr spc="-20" dirty="0">
                <a:latin typeface="Arial Rounded MT Bold" panose="020F0704030504030204" pitchFamily="34" charset="0"/>
                <a:cs typeface="Arial"/>
              </a:rPr>
              <a:t>the </a:t>
            </a:r>
            <a:r>
              <a:rPr lang="en-US" spc="-20" dirty="0">
                <a:latin typeface="Arial Rounded MT Bold" panose="020F0704030504030204" pitchFamily="34" charset="0"/>
                <a:cs typeface="Arial"/>
              </a:rPr>
              <a:t>95 Express </a:t>
            </a:r>
            <a:r>
              <a:rPr spc="-150" dirty="0">
                <a:latin typeface="Arial Rounded MT Bold" panose="020F0704030504030204" pitchFamily="34" charset="0"/>
                <a:cs typeface="Arial"/>
              </a:rPr>
              <a:t>Lan</a:t>
            </a:r>
            <a:r>
              <a:rPr lang="en-US" spc="-150" dirty="0">
                <a:latin typeface="Arial Rounded MT Bold" panose="020F0704030504030204" pitchFamily="34" charset="0"/>
                <a:cs typeface="Arial"/>
              </a:rPr>
              <a:t>es, </a:t>
            </a:r>
            <a:r>
              <a:rPr spc="-40" dirty="0">
                <a:latin typeface="Arial Rounded MT Bold" panose="020F0704030504030204" pitchFamily="34" charset="0"/>
                <a:cs typeface="Arial"/>
              </a:rPr>
              <a:t>just </a:t>
            </a:r>
            <a:r>
              <a:rPr spc="-90" dirty="0">
                <a:latin typeface="Arial Rounded MT Bold" panose="020F0704030504030204" pitchFamily="34" charset="0"/>
                <a:cs typeface="Arial"/>
              </a:rPr>
              <a:t>past </a:t>
            </a:r>
            <a:r>
              <a:rPr spc="-110" dirty="0">
                <a:latin typeface="Arial Rounded MT Bold" panose="020F0704030504030204" pitchFamily="34" charset="0"/>
                <a:cs typeface="Arial"/>
              </a:rPr>
              <a:t>Route </a:t>
            </a:r>
            <a:r>
              <a:rPr spc="-95" dirty="0">
                <a:latin typeface="Arial Rounded MT Bold" panose="020F0704030504030204" pitchFamily="34" charset="0"/>
                <a:cs typeface="Arial"/>
              </a:rPr>
              <a:t>610 </a:t>
            </a:r>
            <a:r>
              <a:rPr spc="-25" dirty="0">
                <a:latin typeface="Arial Rounded MT Bold" panose="020F0704030504030204" pitchFamily="34" charset="0"/>
                <a:cs typeface="Arial"/>
              </a:rPr>
              <a:t>in </a:t>
            </a:r>
            <a:r>
              <a:rPr spc="-75" dirty="0">
                <a:latin typeface="Arial Rounded MT Bold" panose="020F0704030504030204" pitchFamily="34" charset="0"/>
                <a:cs typeface="Arial"/>
              </a:rPr>
              <a:t>Stafford </a:t>
            </a:r>
            <a:r>
              <a:rPr spc="-110" dirty="0">
                <a:latin typeface="Arial Rounded MT Bold" panose="020F0704030504030204" pitchFamily="34" charset="0"/>
                <a:cs typeface="Arial"/>
              </a:rPr>
              <a:t>County</a:t>
            </a:r>
            <a:r>
              <a:rPr lang="en-US" spc="-110" dirty="0">
                <a:latin typeface="Arial Rounded MT Bold" panose="020F0704030504030204" pitchFamily="34" charset="0"/>
                <a:cs typeface="Arial"/>
              </a:rPr>
              <a:t>, </a:t>
            </a:r>
            <a:r>
              <a:rPr spc="15" dirty="0">
                <a:latin typeface="Arial Rounded MT Bold" panose="020F0704030504030204" pitchFamily="34" charset="0"/>
                <a:cs typeface="Arial"/>
              </a:rPr>
              <a:t>t</a:t>
            </a:r>
            <a:r>
              <a:rPr lang="en-US" spc="15" dirty="0">
                <a:latin typeface="Arial Rounded MT Bold" panose="020F0704030504030204" pitchFamily="34" charset="0"/>
                <a:cs typeface="Arial"/>
              </a:rPr>
              <a:t>o </a:t>
            </a:r>
            <a:r>
              <a:rPr lang="en-US" spc="-20" dirty="0">
                <a:latin typeface="Arial Rounded MT Bold" panose="020F0704030504030204" pitchFamily="34" charset="0"/>
                <a:cs typeface="Arial"/>
              </a:rPr>
              <a:t>near </a:t>
            </a:r>
            <a:r>
              <a:rPr spc="-110" dirty="0">
                <a:latin typeface="Arial Rounded MT Bold" panose="020F0704030504030204" pitchFamily="34" charset="0"/>
                <a:cs typeface="Arial"/>
              </a:rPr>
              <a:t>Route</a:t>
            </a:r>
            <a:r>
              <a:rPr spc="-390" dirty="0">
                <a:latin typeface="Arial Rounded MT Bold" panose="020F0704030504030204" pitchFamily="34" charset="0"/>
                <a:cs typeface="Arial"/>
              </a:rPr>
              <a:t> </a:t>
            </a:r>
            <a:r>
              <a:rPr spc="-80" dirty="0">
                <a:latin typeface="Arial Rounded MT Bold" panose="020F0704030504030204" pitchFamily="34" charset="0"/>
                <a:cs typeface="Arial"/>
              </a:rPr>
              <a:t>17.</a:t>
            </a:r>
            <a:endParaRPr dirty="0">
              <a:latin typeface="Arial Rounded MT Bold" panose="020F0704030504030204" pitchFamily="34" charset="0"/>
              <a:cs typeface="Arial"/>
            </a:endParaRPr>
          </a:p>
          <a:p>
            <a:pPr marL="469900" marR="60960" indent="-457200">
              <a:lnSpc>
                <a:spcPct val="100000"/>
              </a:lnSpc>
              <a:spcBef>
                <a:spcPts val="480"/>
              </a:spcBef>
              <a:buChar char="•"/>
              <a:tabLst>
                <a:tab pos="469265" algn="l"/>
                <a:tab pos="469900" algn="l"/>
              </a:tabLst>
            </a:pPr>
            <a:r>
              <a:rPr spc="-145" dirty="0">
                <a:latin typeface="Arial Rounded MT Bold" panose="020F0704030504030204" pitchFamily="34" charset="0"/>
                <a:cs typeface="Arial"/>
              </a:rPr>
              <a:t>The </a:t>
            </a:r>
            <a:r>
              <a:rPr spc="-40" dirty="0">
                <a:latin typeface="Arial Rounded MT Bold" panose="020F0704030504030204" pitchFamily="34" charset="0"/>
                <a:cs typeface="Arial"/>
              </a:rPr>
              <a:t>project </a:t>
            </a:r>
            <a:r>
              <a:rPr dirty="0">
                <a:latin typeface="Arial Rounded MT Bold" panose="020F0704030504030204" pitchFamily="34" charset="0"/>
                <a:cs typeface="Arial"/>
              </a:rPr>
              <a:t>will </a:t>
            </a:r>
            <a:r>
              <a:rPr spc="-60" dirty="0">
                <a:latin typeface="Arial Rounded MT Bold" panose="020F0704030504030204" pitchFamily="34" charset="0"/>
                <a:cs typeface="Arial"/>
              </a:rPr>
              <a:t>include</a:t>
            </a:r>
            <a:r>
              <a:rPr lang="en-US" spc="-60" dirty="0">
                <a:latin typeface="Arial Rounded MT Bold" panose="020F0704030504030204" pitchFamily="34" charset="0"/>
                <a:cs typeface="Arial"/>
              </a:rPr>
              <a:t> </a:t>
            </a:r>
            <a:r>
              <a:rPr spc="-70" dirty="0">
                <a:latin typeface="Arial Rounded MT Bold" panose="020F0704030504030204" pitchFamily="34" charset="0"/>
                <a:cs typeface="Arial"/>
              </a:rPr>
              <a:t>new </a:t>
            </a:r>
            <a:r>
              <a:rPr spc="-170" dirty="0">
                <a:latin typeface="Arial Rounded MT Bold" panose="020F0704030504030204" pitchFamily="34" charset="0"/>
                <a:cs typeface="Arial"/>
              </a:rPr>
              <a:t>access </a:t>
            </a:r>
            <a:r>
              <a:rPr spc="-50" dirty="0">
                <a:latin typeface="Arial Rounded MT Bold" panose="020F0704030504030204" pitchFamily="34" charset="0"/>
                <a:cs typeface="Arial"/>
              </a:rPr>
              <a:t>points </a:t>
            </a:r>
            <a:r>
              <a:rPr spc="15" dirty="0">
                <a:latin typeface="Arial Rounded MT Bold" panose="020F0704030504030204" pitchFamily="34" charset="0"/>
                <a:cs typeface="Arial"/>
              </a:rPr>
              <a:t>to </a:t>
            </a:r>
            <a:r>
              <a:rPr spc="-20" dirty="0">
                <a:latin typeface="Arial Rounded MT Bold" panose="020F0704030504030204" pitchFamily="34" charset="0"/>
                <a:cs typeface="Arial"/>
              </a:rPr>
              <a:t>the  </a:t>
            </a:r>
            <a:r>
              <a:rPr spc="-80" dirty="0">
                <a:latin typeface="Arial Rounded MT Bold" panose="020F0704030504030204" pitchFamily="34" charset="0"/>
                <a:cs typeface="Arial"/>
              </a:rPr>
              <a:t>existing </a:t>
            </a:r>
            <a:r>
              <a:rPr spc="-100" dirty="0">
                <a:latin typeface="Arial Rounded MT Bold" panose="020F0704030504030204" pitchFamily="34" charset="0"/>
                <a:cs typeface="Arial"/>
              </a:rPr>
              <a:t>95 </a:t>
            </a:r>
            <a:r>
              <a:rPr spc="-160" dirty="0">
                <a:latin typeface="Arial Rounded MT Bold" panose="020F0704030504030204" pitchFamily="34" charset="0"/>
                <a:cs typeface="Arial"/>
              </a:rPr>
              <a:t>Express </a:t>
            </a:r>
            <a:r>
              <a:rPr spc="-150" dirty="0">
                <a:latin typeface="Arial Rounded MT Bold" panose="020F0704030504030204" pitchFamily="34" charset="0"/>
                <a:cs typeface="Arial"/>
              </a:rPr>
              <a:t>Lanes</a:t>
            </a:r>
            <a:r>
              <a:rPr lang="en-US" spc="-150" dirty="0">
                <a:latin typeface="Arial Rounded MT Bold" panose="020F0704030504030204" pitchFamily="34" charset="0"/>
                <a:cs typeface="Arial"/>
              </a:rPr>
              <a:t>, </a:t>
            </a:r>
            <a:r>
              <a:rPr spc="-50" dirty="0">
                <a:latin typeface="Arial Rounded MT Bold" panose="020F0704030504030204" pitchFamily="34" charset="0"/>
                <a:cs typeface="Arial"/>
              </a:rPr>
              <a:t>construction </a:t>
            </a:r>
            <a:r>
              <a:rPr spc="-5" dirty="0">
                <a:latin typeface="Arial Rounded MT Bold" panose="020F0704030504030204" pitchFamily="34" charset="0"/>
                <a:cs typeface="Arial"/>
              </a:rPr>
              <a:t>of </a:t>
            </a:r>
            <a:r>
              <a:rPr spc="-70" dirty="0">
                <a:latin typeface="Arial Rounded MT Bold" panose="020F0704030504030204" pitchFamily="34" charset="0"/>
                <a:cs typeface="Arial"/>
              </a:rPr>
              <a:t>new  </a:t>
            </a:r>
            <a:r>
              <a:rPr spc="-105" dirty="0">
                <a:latin typeface="Arial Rounded MT Bold" panose="020F0704030504030204" pitchFamily="34" charset="0"/>
                <a:cs typeface="Arial"/>
              </a:rPr>
              <a:t>ramps </a:t>
            </a:r>
            <a:r>
              <a:rPr spc="-5" dirty="0">
                <a:latin typeface="Arial Rounded MT Bold" panose="020F0704030504030204" pitchFamily="34" charset="0"/>
                <a:cs typeface="Arial"/>
              </a:rPr>
              <a:t>for </a:t>
            </a:r>
            <a:r>
              <a:rPr spc="-170" dirty="0">
                <a:latin typeface="Arial Rounded MT Bold" panose="020F0704030504030204" pitchFamily="34" charset="0"/>
                <a:cs typeface="Arial"/>
              </a:rPr>
              <a:t>access </a:t>
            </a:r>
            <a:r>
              <a:rPr spc="15" dirty="0">
                <a:latin typeface="Arial Rounded MT Bold" panose="020F0704030504030204" pitchFamily="34" charset="0"/>
                <a:cs typeface="Arial"/>
              </a:rPr>
              <a:t>to </a:t>
            </a:r>
            <a:r>
              <a:rPr spc="-75" dirty="0">
                <a:latin typeface="Arial Rounded MT Bold" panose="020F0704030504030204" pitchFamily="34" charset="0"/>
                <a:cs typeface="Arial"/>
              </a:rPr>
              <a:t>Quantico </a:t>
            </a:r>
            <a:r>
              <a:rPr spc="-95" dirty="0">
                <a:latin typeface="Arial Rounded MT Bold" panose="020F0704030504030204" pitchFamily="34" charset="0"/>
                <a:cs typeface="Arial"/>
              </a:rPr>
              <a:t>and </a:t>
            </a:r>
            <a:r>
              <a:rPr spc="-100" dirty="0">
                <a:latin typeface="Arial Rounded MT Bold" panose="020F0704030504030204" pitchFamily="34" charset="0"/>
                <a:cs typeface="Arial"/>
              </a:rPr>
              <a:t>Old </a:t>
            </a:r>
            <a:r>
              <a:rPr spc="-90" dirty="0">
                <a:latin typeface="Arial Rounded MT Bold" panose="020F0704030504030204" pitchFamily="34" charset="0"/>
                <a:cs typeface="Arial"/>
              </a:rPr>
              <a:t>Courthouse </a:t>
            </a:r>
            <a:r>
              <a:rPr spc="-150" dirty="0">
                <a:latin typeface="Arial Rounded MT Bold" panose="020F0704030504030204" pitchFamily="34" charset="0"/>
                <a:cs typeface="Arial"/>
              </a:rPr>
              <a:t>Road, </a:t>
            </a:r>
            <a:r>
              <a:rPr spc="-95" dirty="0">
                <a:latin typeface="Arial Rounded MT Bold" panose="020F0704030504030204" pitchFamily="34" charset="0"/>
                <a:cs typeface="Arial"/>
              </a:rPr>
              <a:t>and </a:t>
            </a:r>
            <a:r>
              <a:rPr spc="-20" dirty="0">
                <a:latin typeface="Arial Rounded MT Bold" panose="020F0704030504030204" pitchFamily="34" charset="0"/>
                <a:cs typeface="Arial"/>
              </a:rPr>
              <a:t>the </a:t>
            </a:r>
            <a:r>
              <a:rPr spc="-35" dirty="0">
                <a:latin typeface="Arial Rounded MT Bold" panose="020F0704030504030204" pitchFamily="34" charset="0"/>
                <a:cs typeface="Arial"/>
              </a:rPr>
              <a:t>addition </a:t>
            </a:r>
            <a:r>
              <a:rPr spc="-5" dirty="0">
                <a:latin typeface="Arial Rounded MT Bold" panose="020F0704030504030204" pitchFamily="34" charset="0"/>
                <a:cs typeface="Arial"/>
              </a:rPr>
              <a:t>of </a:t>
            </a:r>
            <a:r>
              <a:rPr lang="en-US" spc="-135" dirty="0">
                <a:latin typeface="Arial Rounded MT Bold" panose="020F0704030504030204" pitchFamily="34" charset="0"/>
                <a:cs typeface="Arial"/>
              </a:rPr>
              <a:t>7 </a:t>
            </a:r>
            <a:r>
              <a:rPr spc="-70" dirty="0">
                <a:latin typeface="Arial Rounded MT Bold" panose="020F0704030504030204" pitchFamily="34" charset="0"/>
                <a:cs typeface="Arial"/>
              </a:rPr>
              <a:t>new </a:t>
            </a:r>
            <a:r>
              <a:rPr spc="-85" dirty="0">
                <a:latin typeface="Arial Rounded MT Bold" panose="020F0704030504030204" pitchFamily="34" charset="0"/>
                <a:cs typeface="Arial"/>
              </a:rPr>
              <a:t>bridges</a:t>
            </a:r>
            <a:r>
              <a:rPr lang="en-US" spc="-85" dirty="0">
                <a:latin typeface="Arial Rounded MT Bold" panose="020F0704030504030204" pitchFamily="34" charset="0"/>
                <a:cs typeface="Arial"/>
              </a:rPr>
              <a:t>.</a:t>
            </a:r>
          </a:p>
          <a:p>
            <a:pPr marL="469900" marR="60960" indent="-457200">
              <a:lnSpc>
                <a:spcPct val="100000"/>
              </a:lnSpc>
              <a:spcBef>
                <a:spcPts val="480"/>
              </a:spcBef>
              <a:buChar char="•"/>
              <a:tabLst>
                <a:tab pos="469265" algn="l"/>
                <a:tab pos="469900" algn="l"/>
              </a:tabLst>
            </a:pPr>
            <a:r>
              <a:rPr spc="-70" dirty="0">
                <a:latin typeface="Arial Rounded MT Bold" panose="020F0704030504030204" pitchFamily="34" charset="0"/>
                <a:cs typeface="Arial"/>
              </a:rPr>
              <a:t>Construction </a:t>
            </a:r>
            <a:r>
              <a:rPr lang="en-US" spc="-105" dirty="0">
                <a:latin typeface="Arial Rounded MT Bold" panose="020F0704030504030204" pitchFamily="34" charset="0"/>
                <a:cs typeface="Arial"/>
              </a:rPr>
              <a:t>began in </a:t>
            </a:r>
            <a:r>
              <a:rPr lang="en-US" spc="-114" dirty="0">
                <a:latin typeface="Arial Rounded MT Bold" panose="020F0704030504030204" pitchFamily="34" charset="0"/>
                <a:cs typeface="Arial"/>
              </a:rPr>
              <a:t>July </a:t>
            </a:r>
            <a:r>
              <a:rPr spc="-100" dirty="0">
                <a:latin typeface="Arial Rounded MT Bold" panose="020F0704030504030204" pitchFamily="34" charset="0"/>
                <a:cs typeface="Arial"/>
              </a:rPr>
              <a:t>2019 </a:t>
            </a:r>
            <a:r>
              <a:rPr spc="-90" dirty="0">
                <a:latin typeface="Arial Rounded MT Bold" panose="020F0704030504030204" pitchFamily="34" charset="0"/>
                <a:cs typeface="Arial"/>
              </a:rPr>
              <a:t>and </a:t>
            </a:r>
            <a:r>
              <a:rPr lang="en-US" spc="-90" dirty="0">
                <a:latin typeface="Arial Rounded MT Bold" panose="020F0704030504030204" pitchFamily="34" charset="0"/>
                <a:cs typeface="Arial"/>
              </a:rPr>
              <a:t>the lanes are </a:t>
            </a:r>
            <a:r>
              <a:rPr spc="-80" dirty="0">
                <a:latin typeface="Arial Rounded MT Bold" panose="020F0704030504030204" pitchFamily="34" charset="0"/>
                <a:cs typeface="Arial"/>
              </a:rPr>
              <a:t>slated </a:t>
            </a:r>
            <a:r>
              <a:rPr spc="15" dirty="0">
                <a:latin typeface="Arial Rounded MT Bold" panose="020F0704030504030204" pitchFamily="34" charset="0"/>
                <a:cs typeface="Arial"/>
              </a:rPr>
              <a:t>to </a:t>
            </a:r>
            <a:r>
              <a:rPr spc="-75" dirty="0">
                <a:latin typeface="Arial Rounded MT Bold" panose="020F0704030504030204" pitchFamily="34" charset="0"/>
                <a:cs typeface="Arial"/>
              </a:rPr>
              <a:t>open </a:t>
            </a:r>
            <a:r>
              <a:rPr spc="-25" dirty="0">
                <a:latin typeface="Arial Rounded MT Bold" panose="020F0704030504030204" pitchFamily="34" charset="0"/>
                <a:cs typeface="Arial"/>
              </a:rPr>
              <a:t>in </a:t>
            </a:r>
            <a:r>
              <a:rPr spc="-50" dirty="0">
                <a:latin typeface="Arial Rounded MT Bold" panose="020F0704030504030204" pitchFamily="34" charset="0"/>
                <a:cs typeface="Arial"/>
              </a:rPr>
              <a:t>late </a:t>
            </a:r>
            <a:r>
              <a:rPr spc="-90" dirty="0">
                <a:latin typeface="Arial Rounded MT Bold" panose="020F0704030504030204" pitchFamily="34" charset="0"/>
                <a:cs typeface="Arial"/>
              </a:rPr>
              <a:t>2022. </a:t>
            </a:r>
            <a:endParaRPr lang="en-US" spc="-90" dirty="0">
              <a:latin typeface="Arial Rounded MT Bold" panose="020F0704030504030204" pitchFamily="34" charset="0"/>
              <a:cs typeface="Arial"/>
            </a:endParaRPr>
          </a:p>
          <a:p>
            <a:pPr marL="469900" marR="60960" indent="-457200">
              <a:lnSpc>
                <a:spcPct val="100000"/>
              </a:lnSpc>
              <a:spcBef>
                <a:spcPts val="480"/>
              </a:spcBef>
              <a:buChar char="•"/>
              <a:tabLst>
                <a:tab pos="469265" algn="l"/>
                <a:tab pos="469900" algn="l"/>
              </a:tabLst>
            </a:pPr>
            <a:r>
              <a:rPr spc="-85" dirty="0">
                <a:latin typeface="Arial Rounded MT Bold" panose="020F0704030504030204" pitchFamily="34" charset="0"/>
                <a:cs typeface="Arial"/>
              </a:rPr>
              <a:t>When </a:t>
            </a:r>
            <a:r>
              <a:rPr spc="-50" dirty="0">
                <a:latin typeface="Arial Rounded MT Bold" panose="020F0704030504030204" pitchFamily="34" charset="0"/>
                <a:cs typeface="Arial"/>
              </a:rPr>
              <a:t>completed, the extension </a:t>
            </a:r>
            <a:r>
              <a:rPr lang="en-US" spc="-50" dirty="0">
                <a:latin typeface="Arial Rounded MT Bold" panose="020F0704030504030204" pitchFamily="34" charset="0"/>
                <a:cs typeface="Arial"/>
              </a:rPr>
              <a:t>will join the existing network, creating an uninterrupted Express Lanes corridor between the Potomac and Rappahannock Rivers.</a:t>
            </a:r>
            <a:r>
              <a:rPr lang="en-US" sz="1600" dirty="0">
                <a:latin typeface="Arial Rounded MT Bold" panose="020F0704030504030204" pitchFamily="34" charset="0"/>
              </a:rPr>
              <a:t> </a:t>
            </a:r>
          </a:p>
          <a:p>
            <a:pPr marL="469900" marR="5080" indent="-457200">
              <a:lnSpc>
                <a:spcPct val="100000"/>
              </a:lnSpc>
              <a:spcBef>
                <a:spcPts val="480"/>
              </a:spcBef>
              <a:buChar char="•"/>
              <a:tabLst>
                <a:tab pos="469265" algn="l"/>
                <a:tab pos="469900" algn="l"/>
              </a:tabLst>
            </a:pPr>
            <a:endParaRPr sz="2000" dirty="0">
              <a:latin typeface="Arial"/>
              <a:cs typeface="Arial"/>
            </a:endParaRPr>
          </a:p>
        </p:txBody>
      </p:sp>
      <p:pic>
        <p:nvPicPr>
          <p:cNvPr id="7" name="Picture 6" descr="A close up of a map&#10;&#10;Description automatically generated">
            <a:extLst>
              <a:ext uri="{FF2B5EF4-FFF2-40B4-BE49-F238E27FC236}">
                <a16:creationId xmlns:a16="http://schemas.microsoft.com/office/drawing/2014/main" id="{A8813D82-31C6-014C-99A2-34160A6D9F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01" t="3259" r="6975" b="2793"/>
          <a:stretch/>
        </p:blipFill>
        <p:spPr>
          <a:xfrm>
            <a:off x="762000" y="1295400"/>
            <a:ext cx="4723594" cy="5464366"/>
          </a:xfrm>
          <a:prstGeom prst="rect">
            <a:avLst/>
          </a:prstGeom>
        </p:spPr>
      </p:pic>
      <p:sp>
        <p:nvSpPr>
          <p:cNvPr id="6" name="Slide Number Placeholder 3">
            <a:extLst>
              <a:ext uri="{FF2B5EF4-FFF2-40B4-BE49-F238E27FC236}">
                <a16:creationId xmlns:a16="http://schemas.microsoft.com/office/drawing/2014/main" id="{362541D2-D7CA-884D-AEC2-6347392812FC}"/>
              </a:ext>
            </a:extLst>
          </p:cNvPr>
          <p:cNvSpPr>
            <a:spLocks noGrp="1"/>
          </p:cNvSpPr>
          <p:nvPr>
            <p:ph type="sldNum" sz="quarter" idx="7"/>
          </p:nvPr>
        </p:nvSpPr>
        <p:spPr>
          <a:xfrm>
            <a:off x="8778240" y="6377940"/>
            <a:ext cx="2804160" cy="342900"/>
          </a:xfrm>
        </p:spPr>
        <p:txBody>
          <a:bodyPr/>
          <a:lstStyle/>
          <a:p>
            <a:fld id="{B6F15528-21DE-4FAA-801E-634DDDAF4B2B}" type="slidenum">
              <a:rPr lang="en-US" smtClean="0"/>
              <a:t>3</a:t>
            </a:fld>
            <a:endParaRPr lang="en-US" dirty="0"/>
          </a:p>
        </p:txBody>
      </p:sp>
      <p:pic>
        <p:nvPicPr>
          <p:cNvPr id="2" name="Picture 1">
            <a:extLst>
              <a:ext uri="{FF2B5EF4-FFF2-40B4-BE49-F238E27FC236}">
                <a16:creationId xmlns:a16="http://schemas.microsoft.com/office/drawing/2014/main" id="{B78103C4-DCA4-6B4F-9DD0-6D8758524932}"/>
              </a:ext>
            </a:extLst>
          </p:cNvPr>
          <p:cNvPicPr>
            <a:picLocks noChangeAspect="1"/>
          </p:cNvPicPr>
          <p:nvPr/>
        </p:nvPicPr>
        <p:blipFill>
          <a:blip r:embed="rId4"/>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AA25C671-072E-FB41-8C77-67296E89CDEC}"/>
              </a:ext>
            </a:extLst>
          </p:cNvPr>
          <p:cNvSpPr>
            <a:spLocks noGrp="1"/>
          </p:cNvSpPr>
          <p:nvPr>
            <p:ph type="sldNum" sz="quarter" idx="7"/>
          </p:nvPr>
        </p:nvSpPr>
        <p:spPr>
          <a:xfrm>
            <a:off x="8778240" y="6377940"/>
            <a:ext cx="2804160" cy="342900"/>
          </a:xfrm>
        </p:spPr>
        <p:txBody>
          <a:bodyPr/>
          <a:lstStyle/>
          <a:p>
            <a:fld id="{B6F15528-21DE-4FAA-801E-634DDDAF4B2B}" type="slidenum">
              <a:rPr lang="en-US" smtClean="0"/>
              <a:t>4</a:t>
            </a:fld>
            <a:endParaRPr lang="en-US" dirty="0"/>
          </a:p>
        </p:txBody>
      </p:sp>
      <p:pic>
        <p:nvPicPr>
          <p:cNvPr id="6" name="Picture 5">
            <a:extLst>
              <a:ext uri="{FF2B5EF4-FFF2-40B4-BE49-F238E27FC236}">
                <a16:creationId xmlns:a16="http://schemas.microsoft.com/office/drawing/2014/main" id="{D5542DFE-2170-0042-9429-001F59502799}"/>
              </a:ext>
            </a:extLst>
          </p:cNvPr>
          <p:cNvPicPr>
            <a:picLocks noChangeAspect="1"/>
          </p:cNvPicPr>
          <p:nvPr/>
        </p:nvPicPr>
        <p:blipFill>
          <a:blip r:embed="rId3"/>
          <a:stretch>
            <a:fillRect/>
          </a:stretch>
        </p:blipFill>
        <p:spPr>
          <a:xfrm>
            <a:off x="2310751" y="652735"/>
            <a:ext cx="8281049" cy="5976665"/>
          </a:xfrm>
          <a:prstGeom prst="rect">
            <a:avLst/>
          </a:prstGeom>
        </p:spPr>
      </p:pic>
    </p:spTree>
    <p:extLst>
      <p:ext uri="{BB962C8B-B14F-4D97-AF65-F5344CB8AC3E}">
        <p14:creationId xmlns:p14="http://schemas.microsoft.com/office/powerpoint/2010/main" val="156567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4B0D5-6212-9F46-91E5-A9678B079CC1}"/>
              </a:ext>
            </a:extLst>
          </p:cNvPr>
          <p:cNvSpPr>
            <a:spLocks noGrp="1"/>
          </p:cNvSpPr>
          <p:nvPr>
            <p:ph type="title"/>
          </p:nvPr>
        </p:nvSpPr>
        <p:spPr>
          <a:xfrm>
            <a:off x="4185138" y="706180"/>
            <a:ext cx="4941572" cy="984885"/>
          </a:xfrm>
        </p:spPr>
        <p:txBody>
          <a:bodyPr/>
          <a:lstStyle/>
          <a:p>
            <a:r>
              <a:rPr lang="en-US" dirty="0"/>
              <a:t>Proposed noise barriers</a:t>
            </a:r>
          </a:p>
        </p:txBody>
      </p:sp>
      <p:sp>
        <p:nvSpPr>
          <p:cNvPr id="4" name="Slide Number Placeholder 3">
            <a:extLst>
              <a:ext uri="{FF2B5EF4-FFF2-40B4-BE49-F238E27FC236}">
                <a16:creationId xmlns:a16="http://schemas.microsoft.com/office/drawing/2014/main" id="{F3C19156-6D48-894E-99AE-E715CB6AE221}"/>
              </a:ext>
            </a:extLst>
          </p:cNvPr>
          <p:cNvSpPr>
            <a:spLocks noGrp="1"/>
          </p:cNvSpPr>
          <p:nvPr>
            <p:ph type="sldNum" sz="quarter" idx="7"/>
          </p:nvPr>
        </p:nvSpPr>
        <p:spPr/>
        <p:txBody>
          <a:bodyPr/>
          <a:lstStyle/>
          <a:p>
            <a:fld id="{B6F15528-21DE-4FAA-801E-634DDDAF4B2B}" type="slidenum">
              <a:rPr lang="en-US" smtClean="0"/>
              <a:t>5</a:t>
            </a:fld>
            <a:endParaRPr lang="en-US"/>
          </a:p>
        </p:txBody>
      </p:sp>
      <p:pic>
        <p:nvPicPr>
          <p:cNvPr id="6" name="Picture 5" descr="A close up of a map&#10;&#10;Description automatically generated">
            <a:extLst>
              <a:ext uri="{FF2B5EF4-FFF2-40B4-BE49-F238E27FC236}">
                <a16:creationId xmlns:a16="http://schemas.microsoft.com/office/drawing/2014/main" id="{99169A4A-CF7F-B24C-8A36-54D17C9E80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189"/>
          <a:stretch/>
        </p:blipFill>
        <p:spPr>
          <a:xfrm>
            <a:off x="2362200" y="1316121"/>
            <a:ext cx="7942730" cy="5389479"/>
          </a:xfrm>
          <a:prstGeom prst="rect">
            <a:avLst/>
          </a:prstGeom>
        </p:spPr>
      </p:pic>
    </p:spTree>
    <p:extLst>
      <p:ext uri="{BB962C8B-B14F-4D97-AF65-F5344CB8AC3E}">
        <p14:creationId xmlns:p14="http://schemas.microsoft.com/office/powerpoint/2010/main" val="3651703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4B0D5-6212-9F46-91E5-A9678B079CC1}"/>
              </a:ext>
            </a:extLst>
          </p:cNvPr>
          <p:cNvSpPr>
            <a:spLocks noGrp="1"/>
          </p:cNvSpPr>
          <p:nvPr>
            <p:ph type="title"/>
          </p:nvPr>
        </p:nvSpPr>
        <p:spPr>
          <a:xfrm>
            <a:off x="4185138" y="706180"/>
            <a:ext cx="4941572" cy="984885"/>
          </a:xfrm>
        </p:spPr>
        <p:txBody>
          <a:bodyPr/>
          <a:lstStyle/>
          <a:p>
            <a:r>
              <a:rPr lang="en-US" dirty="0"/>
              <a:t>Proposed noise barriers</a:t>
            </a:r>
          </a:p>
        </p:txBody>
      </p:sp>
      <p:sp>
        <p:nvSpPr>
          <p:cNvPr id="4" name="Slide Number Placeholder 3">
            <a:extLst>
              <a:ext uri="{FF2B5EF4-FFF2-40B4-BE49-F238E27FC236}">
                <a16:creationId xmlns:a16="http://schemas.microsoft.com/office/drawing/2014/main" id="{F3C19156-6D48-894E-99AE-E715CB6AE221}"/>
              </a:ext>
            </a:extLst>
          </p:cNvPr>
          <p:cNvSpPr>
            <a:spLocks noGrp="1"/>
          </p:cNvSpPr>
          <p:nvPr>
            <p:ph type="sldNum" sz="quarter" idx="7"/>
          </p:nvPr>
        </p:nvSpPr>
        <p:spPr/>
        <p:txBody>
          <a:bodyPr/>
          <a:lstStyle/>
          <a:p>
            <a:fld id="{B6F15528-21DE-4FAA-801E-634DDDAF4B2B}" type="slidenum">
              <a:rPr lang="en-US" smtClean="0"/>
              <a:t>6</a:t>
            </a:fld>
            <a:endParaRPr lang="en-US"/>
          </a:p>
        </p:txBody>
      </p:sp>
      <p:pic>
        <p:nvPicPr>
          <p:cNvPr id="6" name="Picture 5" descr="A close up of a map&#10;&#10;Description automatically generated">
            <a:extLst>
              <a:ext uri="{FF2B5EF4-FFF2-40B4-BE49-F238E27FC236}">
                <a16:creationId xmlns:a16="http://schemas.microsoft.com/office/drawing/2014/main" id="{E3DA5E6A-5346-D846-AD4D-D3B4C2D681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000"/>
          <a:stretch/>
        </p:blipFill>
        <p:spPr>
          <a:xfrm>
            <a:off x="2514600" y="1241007"/>
            <a:ext cx="7498080" cy="5388393"/>
          </a:xfrm>
          <a:prstGeom prst="rect">
            <a:avLst/>
          </a:prstGeom>
        </p:spPr>
      </p:pic>
    </p:spTree>
    <p:extLst>
      <p:ext uri="{BB962C8B-B14F-4D97-AF65-F5344CB8AC3E}">
        <p14:creationId xmlns:p14="http://schemas.microsoft.com/office/powerpoint/2010/main" val="350411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348989-4570-46F7-96ED-55A4EE2DA952}"/>
              </a:ext>
            </a:extLst>
          </p:cNvPr>
          <p:cNvSpPr>
            <a:spLocks noGrp="1"/>
          </p:cNvSpPr>
          <p:nvPr>
            <p:ph type="title"/>
          </p:nvPr>
        </p:nvSpPr>
        <p:spPr>
          <a:xfrm>
            <a:off x="2409653" y="635531"/>
            <a:ext cx="7507611" cy="492443"/>
          </a:xfrm>
        </p:spPr>
        <p:txBody>
          <a:bodyPr/>
          <a:lstStyle/>
          <a:p>
            <a:pPr algn="ctr"/>
            <a:r>
              <a:rPr lang="en-US" dirty="0"/>
              <a:t>Noise analysis</a:t>
            </a:r>
          </a:p>
        </p:txBody>
      </p:sp>
      <p:sp>
        <p:nvSpPr>
          <p:cNvPr id="6" name="Rectangle 8">
            <a:extLst>
              <a:ext uri="{FF2B5EF4-FFF2-40B4-BE49-F238E27FC236}">
                <a16:creationId xmlns:a16="http://schemas.microsoft.com/office/drawing/2014/main" id="{8A59C256-2174-42CF-A0E3-FE32D139069A}"/>
              </a:ext>
            </a:extLst>
          </p:cNvPr>
          <p:cNvSpPr txBox="1">
            <a:spLocks noChangeArrowheads="1"/>
          </p:cNvSpPr>
          <p:nvPr/>
        </p:nvSpPr>
        <p:spPr bwMode="auto">
          <a:xfrm>
            <a:off x="418809" y="1613768"/>
            <a:ext cx="9589243" cy="1044823"/>
          </a:xfrm>
          <a:prstGeom prst="rect">
            <a:avLst/>
          </a:prstGeom>
          <a:noFill/>
          <a:ln w="9525">
            <a:noFill/>
            <a:miter lim="800000"/>
            <a:headEnd/>
            <a:tailEnd/>
          </a:ln>
        </p:spPr>
        <p:txBody>
          <a:bodyPr vert="horz" wrap="square" lIns="45720" tIns="0" rIns="45720" bIns="45720" numCol="1" anchor="t" anchorCtr="0" compatLnSpc="1">
            <a:prstTxWarp prst="textNoShape">
              <a:avLst/>
            </a:prstTxWarp>
          </a:bodyPr>
          <a:lstStyle>
            <a:lvl1pPr marL="457189" indent="-457189" algn="l" rtl="0" eaLnBrk="0" fontAlgn="base" hangingPunct="0">
              <a:spcBef>
                <a:spcPct val="20000"/>
              </a:spcBef>
              <a:spcAft>
                <a:spcPct val="0"/>
              </a:spcAft>
              <a:buFont typeface="Arial" panose="020B0604020202020204" pitchFamily="34" charset="0"/>
              <a:buChar char="•"/>
              <a:defRPr sz="2800" b="1">
                <a:solidFill>
                  <a:srgbClr val="FF8000"/>
                </a:solidFill>
                <a:latin typeface="+mn-lt"/>
                <a:ea typeface="+mn-ea"/>
                <a:cs typeface="+mn-cs"/>
              </a:defRPr>
            </a:lvl1pPr>
            <a:lvl2pPr marL="808018" indent="-342891" algn="l" rtl="0" eaLnBrk="0" fontAlgn="base" hangingPunct="0">
              <a:spcBef>
                <a:spcPct val="20000"/>
              </a:spcBef>
              <a:spcAft>
                <a:spcPct val="0"/>
              </a:spcAft>
              <a:buFont typeface="Arial" panose="020B0604020202020204" pitchFamily="34" charset="0"/>
              <a:buChar char="−"/>
              <a:defRPr sz="2400" b="1">
                <a:solidFill>
                  <a:srgbClr val="00408D"/>
                </a:solidFill>
                <a:latin typeface="+mn-lt"/>
                <a:ea typeface="+mn-ea"/>
              </a:defRPr>
            </a:lvl2pPr>
            <a:lvl3pPr marL="1146146" indent="-347654" algn="l" rtl="0" eaLnBrk="0" fontAlgn="base" hangingPunct="0">
              <a:spcBef>
                <a:spcPct val="20000"/>
              </a:spcBef>
              <a:spcAft>
                <a:spcPct val="0"/>
              </a:spcAft>
              <a:buChar char="•"/>
              <a:defRPr sz="2000">
                <a:solidFill>
                  <a:srgbClr val="00408D"/>
                </a:solidFill>
                <a:latin typeface="+mn-lt"/>
                <a:ea typeface="+mn-ea"/>
              </a:defRPr>
            </a:lvl3pPr>
            <a:lvl4pPr marL="1382679" indent="-228594" algn="l" rtl="0" eaLnBrk="0" fontAlgn="base" hangingPunct="0">
              <a:spcBef>
                <a:spcPct val="20000"/>
              </a:spcBef>
              <a:spcAft>
                <a:spcPct val="0"/>
              </a:spcAft>
              <a:buFont typeface="Arial" panose="020B0604020202020204" pitchFamily="34" charset="0"/>
              <a:buChar char="▫"/>
              <a:defRPr sz="1600">
                <a:solidFill>
                  <a:srgbClr val="00408D"/>
                </a:solidFill>
                <a:latin typeface="+mn-lt"/>
                <a:ea typeface="+mn-ea"/>
              </a:defRPr>
            </a:lvl4pPr>
            <a:lvl5pPr marL="2057349" indent="-228594" algn="l" rtl="0" eaLnBrk="0" fontAlgn="base" hangingPunct="0">
              <a:spcBef>
                <a:spcPct val="20000"/>
              </a:spcBef>
              <a:spcAft>
                <a:spcPct val="0"/>
              </a:spcAft>
              <a:buChar char="»"/>
              <a:defRPr sz="1400">
                <a:solidFill>
                  <a:srgbClr val="00408D"/>
                </a:solidFill>
                <a:latin typeface="+mn-lt"/>
                <a:ea typeface="+mn-ea"/>
              </a:defRPr>
            </a:lvl5pPr>
            <a:lvl6pPr marL="2514537" indent="-228594" algn="l" rtl="0" fontAlgn="base">
              <a:spcBef>
                <a:spcPct val="20000"/>
              </a:spcBef>
              <a:spcAft>
                <a:spcPct val="0"/>
              </a:spcAft>
              <a:buChar char="»"/>
              <a:defRPr sz="1400">
                <a:solidFill>
                  <a:srgbClr val="00408D"/>
                </a:solidFill>
                <a:latin typeface="+mn-lt"/>
                <a:ea typeface="+mn-ea"/>
              </a:defRPr>
            </a:lvl6pPr>
            <a:lvl7pPr marL="2971726" indent="-228594" algn="l" rtl="0" fontAlgn="base">
              <a:spcBef>
                <a:spcPct val="20000"/>
              </a:spcBef>
              <a:spcAft>
                <a:spcPct val="0"/>
              </a:spcAft>
              <a:buChar char="»"/>
              <a:defRPr sz="1400">
                <a:solidFill>
                  <a:srgbClr val="00408D"/>
                </a:solidFill>
                <a:latin typeface="+mn-lt"/>
                <a:ea typeface="+mn-ea"/>
              </a:defRPr>
            </a:lvl7pPr>
            <a:lvl8pPr marL="3428914" indent="-228594" algn="l" rtl="0" fontAlgn="base">
              <a:spcBef>
                <a:spcPct val="20000"/>
              </a:spcBef>
              <a:spcAft>
                <a:spcPct val="0"/>
              </a:spcAft>
              <a:buChar char="»"/>
              <a:defRPr sz="1400">
                <a:solidFill>
                  <a:srgbClr val="00408D"/>
                </a:solidFill>
                <a:latin typeface="+mn-lt"/>
                <a:ea typeface="+mn-ea"/>
              </a:defRPr>
            </a:lvl8pPr>
            <a:lvl9pPr marL="3886103" indent="-228594" algn="l" rtl="0" fontAlgn="base">
              <a:spcBef>
                <a:spcPct val="20000"/>
              </a:spcBef>
              <a:spcAft>
                <a:spcPct val="0"/>
              </a:spcAft>
              <a:buChar char="»"/>
              <a:defRPr sz="1400">
                <a:solidFill>
                  <a:srgbClr val="00408D"/>
                </a:solidFill>
                <a:latin typeface="+mn-lt"/>
                <a:ea typeface="+mn-ea"/>
              </a:defRPr>
            </a:lvl9pPr>
          </a:lstStyle>
          <a:p>
            <a:r>
              <a:rPr lang="en-US" sz="2400" b="0" dirty="0">
                <a:solidFill>
                  <a:schemeClr val="tx1"/>
                </a:solidFill>
                <a:latin typeface="Arial Rounded MT Bold" panose="020F0704030504030204" pitchFamily="34" charset="0"/>
                <a:cs typeface="Arial"/>
              </a:rPr>
              <a:t>As part of the environmental analysis conducted during the NEPA analysis, VDOT conducted a noise impact assessment which included:</a:t>
            </a:r>
          </a:p>
          <a:p>
            <a:pPr>
              <a:spcBef>
                <a:spcPts val="0"/>
              </a:spcBef>
              <a:spcAft>
                <a:spcPts val="1200"/>
              </a:spcAft>
              <a:buFontTx/>
              <a:buChar char="•"/>
            </a:pPr>
            <a:endParaRPr lang="en-US" sz="2000" kern="0" dirty="0"/>
          </a:p>
          <a:p>
            <a:pPr>
              <a:spcBef>
                <a:spcPts val="0"/>
              </a:spcBef>
              <a:spcAft>
                <a:spcPts val="1200"/>
              </a:spcAft>
              <a:buFontTx/>
              <a:buChar char="•"/>
            </a:pPr>
            <a:endParaRPr lang="en-US" sz="2000" kern="0" dirty="0"/>
          </a:p>
          <a:p>
            <a:pPr>
              <a:spcBef>
                <a:spcPts val="0"/>
              </a:spcBef>
              <a:spcAft>
                <a:spcPts val="1200"/>
              </a:spcAft>
              <a:buFontTx/>
              <a:buChar char="•"/>
            </a:pPr>
            <a:endParaRPr lang="en-US" sz="2000" kern="0" dirty="0"/>
          </a:p>
          <a:p>
            <a:pPr>
              <a:spcBef>
                <a:spcPts val="0"/>
              </a:spcBef>
              <a:spcAft>
                <a:spcPts val="1200"/>
              </a:spcAft>
              <a:buFontTx/>
              <a:buChar char="•"/>
            </a:pPr>
            <a:endParaRPr lang="en-US" sz="2000" kern="0" dirty="0"/>
          </a:p>
        </p:txBody>
      </p:sp>
      <p:sp>
        <p:nvSpPr>
          <p:cNvPr id="7" name="Rectangle 8">
            <a:extLst>
              <a:ext uri="{FF2B5EF4-FFF2-40B4-BE49-F238E27FC236}">
                <a16:creationId xmlns:a16="http://schemas.microsoft.com/office/drawing/2014/main" id="{8A59C256-2174-42CF-A0E3-FE32D139069A}"/>
              </a:ext>
            </a:extLst>
          </p:cNvPr>
          <p:cNvSpPr txBox="1">
            <a:spLocks noChangeArrowheads="1"/>
          </p:cNvSpPr>
          <p:nvPr/>
        </p:nvSpPr>
        <p:spPr bwMode="auto">
          <a:xfrm>
            <a:off x="609600" y="2928257"/>
            <a:ext cx="6190049" cy="3243943"/>
          </a:xfrm>
          <a:prstGeom prst="rect">
            <a:avLst/>
          </a:prstGeom>
          <a:noFill/>
          <a:ln w="9525">
            <a:noFill/>
            <a:miter lim="800000"/>
            <a:headEnd/>
            <a:tailEnd/>
          </a:ln>
        </p:spPr>
        <p:txBody>
          <a:bodyPr vert="horz" wrap="square" lIns="45720" tIns="0" rIns="45720" bIns="45720" numCol="1" anchor="t" anchorCtr="0" compatLnSpc="1">
            <a:prstTxWarp prst="textNoShape">
              <a:avLst/>
            </a:prstTxWarp>
          </a:bodyPr>
          <a:lstStyle>
            <a:lvl1pPr marL="457189" indent="-457189" algn="l" rtl="0" eaLnBrk="0" fontAlgn="base" hangingPunct="0">
              <a:spcBef>
                <a:spcPct val="20000"/>
              </a:spcBef>
              <a:spcAft>
                <a:spcPct val="0"/>
              </a:spcAft>
              <a:buFont typeface="Arial" panose="020B0604020202020204" pitchFamily="34" charset="0"/>
              <a:buChar char="•"/>
              <a:defRPr sz="2800" b="1">
                <a:solidFill>
                  <a:srgbClr val="FF8000"/>
                </a:solidFill>
                <a:latin typeface="+mn-lt"/>
                <a:ea typeface="+mn-ea"/>
                <a:cs typeface="+mn-cs"/>
              </a:defRPr>
            </a:lvl1pPr>
            <a:lvl2pPr marL="808018" indent="-342891" algn="l" rtl="0" eaLnBrk="0" fontAlgn="base" hangingPunct="0">
              <a:spcBef>
                <a:spcPct val="20000"/>
              </a:spcBef>
              <a:spcAft>
                <a:spcPct val="0"/>
              </a:spcAft>
              <a:buFont typeface="Arial" panose="020B0604020202020204" pitchFamily="34" charset="0"/>
              <a:buChar char="−"/>
              <a:defRPr sz="2400" b="1">
                <a:solidFill>
                  <a:srgbClr val="00408D"/>
                </a:solidFill>
                <a:latin typeface="+mn-lt"/>
                <a:ea typeface="+mn-ea"/>
              </a:defRPr>
            </a:lvl2pPr>
            <a:lvl3pPr marL="1146146" indent="-347654" algn="l" rtl="0" eaLnBrk="0" fontAlgn="base" hangingPunct="0">
              <a:spcBef>
                <a:spcPct val="20000"/>
              </a:spcBef>
              <a:spcAft>
                <a:spcPct val="0"/>
              </a:spcAft>
              <a:buChar char="•"/>
              <a:defRPr sz="2000">
                <a:solidFill>
                  <a:srgbClr val="00408D"/>
                </a:solidFill>
                <a:latin typeface="+mn-lt"/>
                <a:ea typeface="+mn-ea"/>
              </a:defRPr>
            </a:lvl3pPr>
            <a:lvl4pPr marL="1382679" indent="-228594" algn="l" rtl="0" eaLnBrk="0" fontAlgn="base" hangingPunct="0">
              <a:spcBef>
                <a:spcPct val="20000"/>
              </a:spcBef>
              <a:spcAft>
                <a:spcPct val="0"/>
              </a:spcAft>
              <a:buFont typeface="Arial" panose="020B0604020202020204" pitchFamily="34" charset="0"/>
              <a:buChar char="▫"/>
              <a:defRPr sz="1600">
                <a:solidFill>
                  <a:srgbClr val="00408D"/>
                </a:solidFill>
                <a:latin typeface="+mn-lt"/>
                <a:ea typeface="+mn-ea"/>
              </a:defRPr>
            </a:lvl4pPr>
            <a:lvl5pPr marL="2057349" indent="-228594" algn="l" rtl="0" eaLnBrk="0" fontAlgn="base" hangingPunct="0">
              <a:spcBef>
                <a:spcPct val="20000"/>
              </a:spcBef>
              <a:spcAft>
                <a:spcPct val="0"/>
              </a:spcAft>
              <a:buChar char="»"/>
              <a:defRPr sz="1400">
                <a:solidFill>
                  <a:srgbClr val="00408D"/>
                </a:solidFill>
                <a:latin typeface="+mn-lt"/>
                <a:ea typeface="+mn-ea"/>
              </a:defRPr>
            </a:lvl5pPr>
            <a:lvl6pPr marL="2514537" indent="-228594" algn="l" rtl="0" fontAlgn="base">
              <a:spcBef>
                <a:spcPct val="20000"/>
              </a:spcBef>
              <a:spcAft>
                <a:spcPct val="0"/>
              </a:spcAft>
              <a:buChar char="»"/>
              <a:defRPr sz="1400">
                <a:solidFill>
                  <a:srgbClr val="00408D"/>
                </a:solidFill>
                <a:latin typeface="+mn-lt"/>
                <a:ea typeface="+mn-ea"/>
              </a:defRPr>
            </a:lvl6pPr>
            <a:lvl7pPr marL="2971726" indent="-228594" algn="l" rtl="0" fontAlgn="base">
              <a:spcBef>
                <a:spcPct val="20000"/>
              </a:spcBef>
              <a:spcAft>
                <a:spcPct val="0"/>
              </a:spcAft>
              <a:buChar char="»"/>
              <a:defRPr sz="1400">
                <a:solidFill>
                  <a:srgbClr val="00408D"/>
                </a:solidFill>
                <a:latin typeface="+mn-lt"/>
                <a:ea typeface="+mn-ea"/>
              </a:defRPr>
            </a:lvl7pPr>
            <a:lvl8pPr marL="3428914" indent="-228594" algn="l" rtl="0" fontAlgn="base">
              <a:spcBef>
                <a:spcPct val="20000"/>
              </a:spcBef>
              <a:spcAft>
                <a:spcPct val="0"/>
              </a:spcAft>
              <a:buChar char="»"/>
              <a:defRPr sz="1400">
                <a:solidFill>
                  <a:srgbClr val="00408D"/>
                </a:solidFill>
                <a:latin typeface="+mn-lt"/>
                <a:ea typeface="+mn-ea"/>
              </a:defRPr>
            </a:lvl8pPr>
            <a:lvl9pPr marL="3886103" indent="-228594" algn="l" rtl="0" fontAlgn="base">
              <a:spcBef>
                <a:spcPct val="20000"/>
              </a:spcBef>
              <a:spcAft>
                <a:spcPct val="0"/>
              </a:spcAft>
              <a:buChar char="»"/>
              <a:defRPr sz="1400">
                <a:solidFill>
                  <a:srgbClr val="00408D"/>
                </a:solidFill>
                <a:latin typeface="+mn-lt"/>
                <a:ea typeface="+mn-ea"/>
              </a:defRPr>
            </a:lvl9pPr>
          </a:lstStyle>
          <a:p>
            <a:pPr lvl="1">
              <a:buFont typeface="Courier New" panose="02070309020205020404" pitchFamily="49" charset="0"/>
              <a:buChar char="o"/>
            </a:pPr>
            <a:r>
              <a:rPr lang="en-US" sz="1800" b="0" dirty="0">
                <a:solidFill>
                  <a:schemeClr val="tx1"/>
                </a:solidFill>
                <a:latin typeface="Arial Rounded MT Bold" panose="020F0704030504030204" pitchFamily="34" charset="0"/>
                <a:cs typeface="Arial" panose="020B0604020202020204" pitchFamily="34" charset="0"/>
              </a:rPr>
              <a:t>Identifying noise receptors (such as residences, schools, parks, etc.)</a:t>
            </a:r>
          </a:p>
          <a:p>
            <a:pPr lvl="1">
              <a:buFont typeface="Courier New" panose="02070309020205020404" pitchFamily="49" charset="0"/>
              <a:buChar char="o"/>
            </a:pPr>
            <a:r>
              <a:rPr lang="en-US" sz="1800" b="0" dirty="0">
                <a:solidFill>
                  <a:schemeClr val="tx1"/>
                </a:solidFill>
                <a:latin typeface="Arial Rounded MT Bold" panose="020F0704030504030204" pitchFamily="34" charset="0"/>
                <a:cs typeface="Arial" panose="020B0604020202020204" pitchFamily="34" charset="0"/>
              </a:rPr>
              <a:t>Conducting noise monitoring in the field </a:t>
            </a:r>
          </a:p>
          <a:p>
            <a:pPr lvl="1">
              <a:buFont typeface="Courier New" panose="02070309020205020404" pitchFamily="49" charset="0"/>
              <a:buChar char="o"/>
            </a:pPr>
            <a:r>
              <a:rPr lang="en-US" sz="1800" b="0" dirty="0">
                <a:solidFill>
                  <a:schemeClr val="tx1"/>
                </a:solidFill>
                <a:latin typeface="Arial Rounded MT Bold" panose="020F0704030504030204" pitchFamily="34" charset="0"/>
                <a:cs typeface="Arial" panose="020B0604020202020204" pitchFamily="34" charset="0"/>
              </a:rPr>
              <a:t>Conducting noise modeling</a:t>
            </a:r>
          </a:p>
          <a:p>
            <a:pPr lvl="1">
              <a:buFont typeface="Courier New" panose="02070309020205020404" pitchFamily="49" charset="0"/>
              <a:buChar char="o"/>
            </a:pPr>
            <a:r>
              <a:rPr lang="en-US" sz="1800" b="0" dirty="0">
                <a:solidFill>
                  <a:schemeClr val="tx1"/>
                </a:solidFill>
                <a:latin typeface="Arial Rounded MT Bold" panose="020F0704030504030204" pitchFamily="34" charset="0"/>
                <a:cs typeface="Arial" panose="020B0604020202020204" pitchFamily="34" charset="0"/>
              </a:rPr>
              <a:t>Identifying impacts </a:t>
            </a:r>
          </a:p>
          <a:p>
            <a:pPr lvl="1">
              <a:buFont typeface="Courier New" panose="02070309020205020404" pitchFamily="49" charset="0"/>
              <a:buChar char="o"/>
            </a:pPr>
            <a:r>
              <a:rPr lang="en-US" sz="1800" b="0" dirty="0">
                <a:solidFill>
                  <a:schemeClr val="tx1"/>
                </a:solidFill>
                <a:latin typeface="Arial Rounded MT Bold" panose="020F0704030504030204" pitchFamily="34" charset="0"/>
                <a:cs typeface="Arial" panose="020B0604020202020204" pitchFamily="34" charset="0"/>
              </a:rPr>
              <a:t>Designing and assessing mitigation</a:t>
            </a:r>
          </a:p>
          <a:p>
            <a:pPr lvl="1">
              <a:buFont typeface="Courier New" panose="02070309020205020404" pitchFamily="49" charset="0"/>
              <a:buChar char="o"/>
            </a:pPr>
            <a:r>
              <a:rPr lang="en-US" sz="1800" b="0" dirty="0">
                <a:solidFill>
                  <a:schemeClr val="tx1"/>
                </a:solidFill>
                <a:latin typeface="Arial Rounded MT Bold" panose="020F0704030504030204" pitchFamily="34" charset="0"/>
                <a:cs typeface="Arial" panose="020B0604020202020204" pitchFamily="34" charset="0"/>
              </a:rPr>
              <a:t>Preparing and presenting noise study results and preliminary noise barrier locations (if necessary) at public meetings.</a:t>
            </a:r>
          </a:p>
          <a:p>
            <a:endParaRPr lang="en-US" sz="2000" b="0" dirty="0">
              <a:solidFill>
                <a:schemeClr val="tx1"/>
              </a:solidFill>
              <a:latin typeface="Arial" panose="020B0604020202020204" pitchFamily="34" charset="0"/>
              <a:cs typeface="Arial" panose="020B0604020202020204" pitchFamily="34" charset="0"/>
            </a:endParaRPr>
          </a:p>
          <a:p>
            <a:pPr marL="682625" lvl="1" indent="-342900">
              <a:spcBef>
                <a:spcPts val="0"/>
              </a:spcBef>
              <a:spcAft>
                <a:spcPts val="1200"/>
              </a:spcAft>
              <a:buFont typeface="Arial" panose="020B0604020202020204" pitchFamily="34" charset="0"/>
              <a:buChar char="•"/>
            </a:pPr>
            <a:endParaRPr lang="en-US" sz="2000" b="0" kern="0" dirty="0">
              <a:solidFill>
                <a:schemeClr val="tx1"/>
              </a:solidFill>
              <a:latin typeface="Arial" panose="020B0604020202020204" pitchFamily="34" charset="0"/>
              <a:cs typeface="Arial" panose="020B0604020202020204" pitchFamily="34" charset="0"/>
            </a:endParaRPr>
          </a:p>
          <a:p>
            <a:pPr lvl="1">
              <a:spcBef>
                <a:spcPts val="0"/>
              </a:spcBef>
              <a:spcAft>
                <a:spcPts val="1200"/>
              </a:spcAft>
              <a:buFont typeface="Arial" panose="020B0604020202020204" pitchFamily="34" charset="0"/>
              <a:buChar char="•"/>
            </a:pPr>
            <a:endParaRPr lang="en-US" sz="2000" b="0" kern="0" dirty="0">
              <a:solidFill>
                <a:schemeClr val="tx1"/>
              </a:solidFill>
              <a:latin typeface="Arial" panose="020B0604020202020204" pitchFamily="34" charset="0"/>
              <a:cs typeface="Arial" panose="020B0604020202020204" pitchFamily="34" charset="0"/>
            </a:endParaRPr>
          </a:p>
          <a:p>
            <a:pPr lvl="1">
              <a:spcBef>
                <a:spcPts val="0"/>
              </a:spcBef>
              <a:spcAft>
                <a:spcPts val="1200"/>
              </a:spcAft>
              <a:buFont typeface="Arial" panose="020B0604020202020204" pitchFamily="34" charset="0"/>
              <a:buChar char="•"/>
            </a:pPr>
            <a:endParaRPr lang="en-US" sz="2000" b="0" kern="0" dirty="0">
              <a:solidFill>
                <a:schemeClr val="tx1"/>
              </a:solidFill>
              <a:latin typeface="Arial" panose="020B0604020202020204" pitchFamily="34" charset="0"/>
              <a:cs typeface="Arial" panose="020B0604020202020204" pitchFamily="34" charset="0"/>
            </a:endParaRPr>
          </a:p>
          <a:p>
            <a:pPr>
              <a:spcBef>
                <a:spcPts val="0"/>
              </a:spcBef>
              <a:spcAft>
                <a:spcPts val="1200"/>
              </a:spcAft>
            </a:pPr>
            <a:endParaRPr lang="en-US" sz="2000" b="0" kern="0" dirty="0">
              <a:solidFill>
                <a:schemeClr val="tx1"/>
              </a:solidFill>
              <a:latin typeface="Arial" panose="020B0604020202020204" pitchFamily="34" charset="0"/>
              <a:cs typeface="Arial" panose="020B0604020202020204" pitchFamily="34" charset="0"/>
            </a:endParaRPr>
          </a:p>
          <a:p>
            <a:pPr>
              <a:spcBef>
                <a:spcPts val="0"/>
              </a:spcBef>
              <a:spcAft>
                <a:spcPts val="1200"/>
              </a:spcAft>
            </a:pPr>
            <a:endParaRPr lang="en-US" sz="2000" b="0" kern="0" dirty="0">
              <a:solidFill>
                <a:schemeClr val="tx1"/>
              </a:solidFill>
              <a:latin typeface="Arial" panose="020B0604020202020204" pitchFamily="34" charset="0"/>
              <a:cs typeface="Arial" panose="020B0604020202020204" pitchFamily="34" charset="0"/>
            </a:endParaRPr>
          </a:p>
          <a:p>
            <a:pPr>
              <a:spcBef>
                <a:spcPts val="0"/>
              </a:spcBef>
              <a:spcAft>
                <a:spcPts val="1200"/>
              </a:spcAft>
            </a:pPr>
            <a:endParaRPr lang="en-US" sz="2000" b="0" kern="0" dirty="0">
              <a:solidFill>
                <a:schemeClr val="tx1"/>
              </a:solidFill>
              <a:latin typeface="Arial" panose="020B0604020202020204" pitchFamily="34" charset="0"/>
              <a:cs typeface="Arial" panose="020B0604020202020204" pitchFamily="34" charset="0"/>
            </a:endParaRPr>
          </a:p>
          <a:p>
            <a:pPr>
              <a:spcBef>
                <a:spcPts val="0"/>
              </a:spcBef>
              <a:spcAft>
                <a:spcPts val="1200"/>
              </a:spcAft>
            </a:pPr>
            <a:endParaRPr lang="en-US" sz="2000" b="0" kern="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0746" y="2585356"/>
            <a:ext cx="2947307" cy="3929743"/>
          </a:xfrm>
          <a:prstGeom prst="rect">
            <a:avLst/>
          </a:prstGeom>
        </p:spPr>
      </p:pic>
      <p:sp>
        <p:nvSpPr>
          <p:cNvPr id="8" name="Slide Number Placeholder 3">
            <a:extLst>
              <a:ext uri="{FF2B5EF4-FFF2-40B4-BE49-F238E27FC236}">
                <a16:creationId xmlns:a16="http://schemas.microsoft.com/office/drawing/2014/main" id="{F96DE6A0-D0BA-E643-9E6D-411C5C1F8CCC}"/>
              </a:ext>
            </a:extLst>
          </p:cNvPr>
          <p:cNvSpPr>
            <a:spLocks noGrp="1"/>
          </p:cNvSpPr>
          <p:nvPr>
            <p:ph type="sldNum" sz="quarter" idx="7"/>
          </p:nvPr>
        </p:nvSpPr>
        <p:spPr>
          <a:xfrm>
            <a:off x="8778240" y="6377940"/>
            <a:ext cx="2804160" cy="342900"/>
          </a:xfrm>
        </p:spPr>
        <p:txBody>
          <a:bodyPr/>
          <a:lstStyle/>
          <a:p>
            <a:fld id="{B6F15528-21DE-4FAA-801E-634DDDAF4B2B}" type="slidenum">
              <a:rPr lang="en-US" smtClean="0"/>
              <a:t>7</a:t>
            </a:fld>
            <a:endParaRPr lang="en-US" dirty="0"/>
          </a:p>
        </p:txBody>
      </p:sp>
    </p:spTree>
    <p:extLst>
      <p:ext uri="{BB962C8B-B14F-4D97-AF65-F5344CB8AC3E}">
        <p14:creationId xmlns:p14="http://schemas.microsoft.com/office/powerpoint/2010/main" val="2436334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7C84A-7E0D-EB46-8867-418E7A36777F}"/>
              </a:ext>
            </a:extLst>
          </p:cNvPr>
          <p:cNvSpPr>
            <a:spLocks noGrp="1"/>
          </p:cNvSpPr>
          <p:nvPr>
            <p:ph type="title"/>
          </p:nvPr>
        </p:nvSpPr>
        <p:spPr>
          <a:xfrm>
            <a:off x="3124200" y="709117"/>
            <a:ext cx="7239000" cy="984885"/>
          </a:xfrm>
        </p:spPr>
        <p:txBody>
          <a:bodyPr/>
          <a:lstStyle/>
          <a:p>
            <a:r>
              <a:rPr lang="en-US" dirty="0"/>
              <a:t>Noise barrier anticipated schedule</a:t>
            </a:r>
          </a:p>
        </p:txBody>
      </p:sp>
      <p:sp>
        <p:nvSpPr>
          <p:cNvPr id="3" name="Text Placeholder 2">
            <a:extLst>
              <a:ext uri="{FF2B5EF4-FFF2-40B4-BE49-F238E27FC236}">
                <a16:creationId xmlns:a16="http://schemas.microsoft.com/office/drawing/2014/main" id="{FF950E0D-6D4C-2F4A-A926-385E9063DB11}"/>
              </a:ext>
            </a:extLst>
          </p:cNvPr>
          <p:cNvSpPr>
            <a:spLocks noGrp="1"/>
          </p:cNvSpPr>
          <p:nvPr>
            <p:ph type="body" idx="1"/>
          </p:nvPr>
        </p:nvSpPr>
        <p:spPr>
          <a:xfrm>
            <a:off x="6553200" y="1763562"/>
            <a:ext cx="5130165" cy="4124206"/>
          </a:xfrm>
        </p:spPr>
        <p:txBody>
          <a:bodyPr/>
          <a:lstStyle/>
          <a:p>
            <a:pPr>
              <a:spcBef>
                <a:spcPts val="600"/>
              </a:spcBef>
              <a:spcAft>
                <a:spcPts val="600"/>
              </a:spcAft>
            </a:pPr>
            <a:r>
              <a:rPr lang="en-US" sz="1800" dirty="0">
                <a:latin typeface="Arial Rounded MT Bold" panose="020F0704030504030204" pitchFamily="34" charset="0"/>
              </a:rPr>
              <a:t>Late Summer/Early Fall 2020</a:t>
            </a:r>
          </a:p>
          <a:p>
            <a:pPr marL="342900" indent="-342900">
              <a:spcBef>
                <a:spcPts val="600"/>
              </a:spcBef>
              <a:spcAft>
                <a:spcPts val="600"/>
              </a:spcAft>
              <a:buFont typeface="Arial" panose="020B0604020202020204" pitchFamily="34" charset="0"/>
              <a:buChar char="•"/>
            </a:pPr>
            <a:r>
              <a:rPr lang="en-US" sz="1800" b="0" dirty="0">
                <a:latin typeface="Arial Rounded MT Bold" panose="020F0704030504030204" pitchFamily="34" charset="0"/>
              </a:rPr>
              <a:t>Noise Study/Noise Abatement Decision Report (NADR) submitted for VDOT review</a:t>
            </a:r>
          </a:p>
          <a:p>
            <a:pPr marL="342900" indent="-342900">
              <a:spcBef>
                <a:spcPts val="600"/>
              </a:spcBef>
              <a:spcAft>
                <a:spcPts val="600"/>
              </a:spcAft>
              <a:buFont typeface="Arial" panose="020B0604020202020204" pitchFamily="34" charset="0"/>
              <a:buChar char="•"/>
            </a:pPr>
            <a:r>
              <a:rPr lang="en-US" sz="1800" b="0" dirty="0">
                <a:latin typeface="Arial Rounded MT Bold" panose="020F0704030504030204" pitchFamily="34" charset="0"/>
              </a:rPr>
              <a:t>Final approval of NADR</a:t>
            </a:r>
          </a:p>
          <a:p>
            <a:pPr marL="342900" indent="-342900">
              <a:spcBef>
                <a:spcPts val="600"/>
              </a:spcBef>
              <a:spcAft>
                <a:spcPts val="600"/>
              </a:spcAft>
              <a:buFont typeface="Arial" panose="020B0604020202020204" pitchFamily="34" charset="0"/>
              <a:buChar char="•"/>
            </a:pPr>
            <a:r>
              <a:rPr lang="en-US" sz="1800" b="0" dirty="0">
                <a:latin typeface="Arial Rounded MT Bold" panose="020F0704030504030204" pitchFamily="34" charset="0"/>
              </a:rPr>
              <a:t>Community voting on noise barrier installation</a:t>
            </a:r>
          </a:p>
          <a:p>
            <a:pPr>
              <a:spcBef>
                <a:spcPts val="600"/>
              </a:spcBef>
              <a:spcAft>
                <a:spcPts val="600"/>
              </a:spcAft>
            </a:pPr>
            <a:r>
              <a:rPr lang="en-US" sz="1800" dirty="0">
                <a:latin typeface="Arial Rounded MT Bold" panose="020F0704030504030204" pitchFamily="34" charset="0"/>
              </a:rPr>
              <a:t>Winter 2021</a:t>
            </a:r>
          </a:p>
          <a:p>
            <a:pPr marL="342900" indent="-342900">
              <a:spcBef>
                <a:spcPts val="600"/>
              </a:spcBef>
              <a:spcAft>
                <a:spcPts val="600"/>
              </a:spcAft>
              <a:buFont typeface="Arial" panose="020B0604020202020204" pitchFamily="34" charset="0"/>
              <a:buChar char="•"/>
            </a:pPr>
            <a:r>
              <a:rPr lang="en-US" sz="1800" b="0" dirty="0">
                <a:latin typeface="Arial Rounded MT Bold" panose="020F0704030504030204" pitchFamily="34" charset="0"/>
              </a:rPr>
              <a:t>Result of community vote included in final noise barrier plans</a:t>
            </a:r>
          </a:p>
          <a:p>
            <a:pPr marL="342900" indent="-342900">
              <a:spcBef>
                <a:spcPts val="600"/>
              </a:spcBef>
              <a:spcAft>
                <a:spcPts val="600"/>
              </a:spcAft>
              <a:buFont typeface="Arial" panose="020B0604020202020204" pitchFamily="34" charset="0"/>
              <a:buChar char="•"/>
            </a:pPr>
            <a:endParaRPr lang="en-US" sz="1800" b="0" dirty="0"/>
          </a:p>
          <a:p>
            <a:pPr>
              <a:spcBef>
                <a:spcPts val="600"/>
              </a:spcBef>
              <a:spcAft>
                <a:spcPts val="600"/>
              </a:spcAft>
            </a:pPr>
            <a:endParaRPr lang="en-US" sz="1800" dirty="0"/>
          </a:p>
        </p:txBody>
      </p:sp>
      <p:sp>
        <p:nvSpPr>
          <p:cNvPr id="4" name="Slide Number Placeholder 3">
            <a:extLst>
              <a:ext uri="{FF2B5EF4-FFF2-40B4-BE49-F238E27FC236}">
                <a16:creationId xmlns:a16="http://schemas.microsoft.com/office/drawing/2014/main" id="{7B7F791E-8498-5440-9066-7949785E8B8F}"/>
              </a:ext>
            </a:extLst>
          </p:cNvPr>
          <p:cNvSpPr>
            <a:spLocks noGrp="1"/>
          </p:cNvSpPr>
          <p:nvPr>
            <p:ph type="sldNum" sz="quarter" idx="7"/>
          </p:nvPr>
        </p:nvSpPr>
        <p:spPr/>
        <p:txBody>
          <a:bodyPr/>
          <a:lstStyle/>
          <a:p>
            <a:fld id="{B6F15528-21DE-4FAA-801E-634DDDAF4B2B}" type="slidenum">
              <a:rPr lang="en-US" smtClean="0"/>
              <a:t>8</a:t>
            </a:fld>
            <a:endParaRPr lang="en-US" dirty="0"/>
          </a:p>
        </p:txBody>
      </p:sp>
      <p:sp>
        <p:nvSpPr>
          <p:cNvPr id="6" name="TextBox 5">
            <a:extLst>
              <a:ext uri="{FF2B5EF4-FFF2-40B4-BE49-F238E27FC236}">
                <a16:creationId xmlns:a16="http://schemas.microsoft.com/office/drawing/2014/main" id="{1CA94A9C-2550-2548-A9E5-73EBA33BC282}"/>
              </a:ext>
            </a:extLst>
          </p:cNvPr>
          <p:cNvSpPr txBox="1"/>
          <p:nvPr/>
        </p:nvSpPr>
        <p:spPr>
          <a:xfrm>
            <a:off x="1091281" y="5410200"/>
            <a:ext cx="5296857" cy="646331"/>
          </a:xfrm>
          <a:prstGeom prst="rect">
            <a:avLst/>
          </a:prstGeom>
          <a:noFill/>
        </p:spPr>
        <p:txBody>
          <a:bodyPr wrap="square" rtlCol="0">
            <a:spAutoFit/>
          </a:bodyPr>
          <a:lstStyle/>
          <a:p>
            <a:pPr algn="ctr"/>
            <a:r>
              <a:rPr lang="en-US" i="1" dirty="0"/>
              <a:t>Fred Ex Noise Barrier Design</a:t>
            </a:r>
            <a:br>
              <a:rPr lang="en-US" i="1" dirty="0"/>
            </a:br>
            <a:r>
              <a:rPr lang="en-US" i="1" dirty="0"/>
              <a:t>(Same style on both highway and residential sides)</a:t>
            </a:r>
          </a:p>
        </p:txBody>
      </p:sp>
      <p:pic>
        <p:nvPicPr>
          <p:cNvPr id="7" name="Picture 6">
            <a:extLst>
              <a:ext uri="{FF2B5EF4-FFF2-40B4-BE49-F238E27FC236}">
                <a16:creationId xmlns:a16="http://schemas.microsoft.com/office/drawing/2014/main" id="{E9505647-198D-4448-8C06-F69E7D60B60E}"/>
              </a:ext>
            </a:extLst>
          </p:cNvPr>
          <p:cNvPicPr>
            <a:picLocks noChangeAspect="1"/>
          </p:cNvPicPr>
          <p:nvPr/>
        </p:nvPicPr>
        <p:blipFill>
          <a:blip r:embed="rId3"/>
          <a:stretch>
            <a:fillRect/>
          </a:stretch>
        </p:blipFill>
        <p:spPr>
          <a:xfrm>
            <a:off x="1091282" y="1447800"/>
            <a:ext cx="5296857" cy="3962400"/>
          </a:xfrm>
          <a:prstGeom prst="rect">
            <a:avLst/>
          </a:prstGeom>
        </p:spPr>
      </p:pic>
    </p:spTree>
    <p:extLst>
      <p:ext uri="{BB962C8B-B14F-4D97-AF65-F5344CB8AC3E}">
        <p14:creationId xmlns:p14="http://schemas.microsoft.com/office/powerpoint/2010/main" val="1334026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7292-B33F-3143-95E6-14B13A4F9F24}"/>
              </a:ext>
            </a:extLst>
          </p:cNvPr>
          <p:cNvSpPr>
            <a:spLocks noGrp="1"/>
          </p:cNvSpPr>
          <p:nvPr>
            <p:ph type="title"/>
          </p:nvPr>
        </p:nvSpPr>
        <p:spPr>
          <a:xfrm>
            <a:off x="3733800" y="555992"/>
            <a:ext cx="5791200" cy="984885"/>
          </a:xfrm>
        </p:spPr>
        <p:txBody>
          <a:bodyPr/>
          <a:lstStyle/>
          <a:p>
            <a:r>
              <a:rPr lang="en-US" dirty="0"/>
              <a:t>Noise barrier voting process </a:t>
            </a:r>
          </a:p>
        </p:txBody>
      </p:sp>
      <p:sp>
        <p:nvSpPr>
          <p:cNvPr id="4" name="Slide Number Placeholder 3">
            <a:extLst>
              <a:ext uri="{FF2B5EF4-FFF2-40B4-BE49-F238E27FC236}">
                <a16:creationId xmlns:a16="http://schemas.microsoft.com/office/drawing/2014/main" id="{64D37F52-9F01-F244-8896-C24BA67602B0}"/>
              </a:ext>
            </a:extLst>
          </p:cNvPr>
          <p:cNvSpPr>
            <a:spLocks noGrp="1"/>
          </p:cNvSpPr>
          <p:nvPr>
            <p:ph type="sldNum" sz="quarter" idx="7"/>
          </p:nvPr>
        </p:nvSpPr>
        <p:spPr/>
        <p:txBody>
          <a:bodyPr/>
          <a:lstStyle/>
          <a:p>
            <a:fld id="{B6F15528-21DE-4FAA-801E-634DDDAF4B2B}" type="slidenum">
              <a:rPr lang="en-US" smtClean="0"/>
              <a:t>9</a:t>
            </a:fld>
            <a:endParaRPr lang="en-US"/>
          </a:p>
        </p:txBody>
      </p:sp>
      <p:sp>
        <p:nvSpPr>
          <p:cNvPr id="6" name="Rectangle 5">
            <a:extLst>
              <a:ext uri="{FF2B5EF4-FFF2-40B4-BE49-F238E27FC236}">
                <a16:creationId xmlns:a16="http://schemas.microsoft.com/office/drawing/2014/main" id="{6E2C8861-D9E1-1447-B4A6-60DC806DF34E}"/>
              </a:ext>
            </a:extLst>
          </p:cNvPr>
          <p:cNvSpPr/>
          <p:nvPr/>
        </p:nvSpPr>
        <p:spPr>
          <a:xfrm>
            <a:off x="533400" y="1927980"/>
            <a:ext cx="5907985" cy="2246769"/>
          </a:xfrm>
          <a:prstGeom prst="rect">
            <a:avLst/>
          </a:prstGeom>
        </p:spPr>
        <p:txBody>
          <a:bodyPr wrap="square">
            <a:spAutoFit/>
          </a:bodyPr>
          <a:lstStyle/>
          <a:p>
            <a:pPr>
              <a:spcBef>
                <a:spcPts val="600"/>
              </a:spcBef>
              <a:spcAft>
                <a:spcPts val="600"/>
              </a:spcAft>
            </a:pPr>
            <a:r>
              <a:rPr lang="en-US" sz="2000" b="1" dirty="0">
                <a:latin typeface="Arial Rounded MT Bold" panose="020F0704030504030204" pitchFamily="34" charset="0"/>
                <a:cs typeface="Arial" panose="020B0604020202020204" pitchFamily="34" charset="0"/>
              </a:rPr>
              <a:t>Community voting process </a:t>
            </a:r>
            <a:endParaRPr lang="en-US" sz="2000" dirty="0">
              <a:latin typeface="Arial Rounded MT Bold" panose="020F0704030504030204" pitchFamily="34" charset="0"/>
              <a:cs typeface="Arial" panose="020B0604020202020204" pitchFamily="34" charset="0"/>
            </a:endParaRPr>
          </a:p>
          <a:p>
            <a:pPr marL="457200" indent="-457200">
              <a:spcBef>
                <a:spcPts val="600"/>
              </a:spcBef>
              <a:spcAft>
                <a:spcPts val="600"/>
              </a:spcAft>
              <a:buFont typeface="+mj-lt"/>
              <a:buAutoNum type="arabicPeriod"/>
            </a:pPr>
            <a:r>
              <a:rPr lang="en-US" sz="2000" dirty="0">
                <a:latin typeface="Arial Rounded MT Bold" panose="020F0704030504030204" pitchFamily="34" charset="0"/>
                <a:cs typeface="Arial" panose="020B0604020202020204" pitchFamily="34" charset="0"/>
              </a:rPr>
              <a:t>Benefited residents vote on the installation of a noise barrier in their community. </a:t>
            </a:r>
          </a:p>
          <a:p>
            <a:pPr marL="457200" indent="-457200">
              <a:spcBef>
                <a:spcPts val="600"/>
              </a:spcBef>
              <a:spcAft>
                <a:spcPts val="600"/>
              </a:spcAft>
              <a:buFont typeface="+mj-lt"/>
              <a:buAutoNum type="arabicPeriod"/>
            </a:pPr>
            <a:r>
              <a:rPr lang="en-US" sz="2000" dirty="0">
                <a:latin typeface="Arial Rounded MT Bold" panose="020F0704030504030204" pitchFamily="34" charset="0"/>
                <a:cs typeface="Arial" panose="020B0604020202020204" pitchFamily="34" charset="0"/>
              </a:rPr>
              <a:t>Initial noise barrier opinion survey and background information will be sent by certified mail to benefited residents. </a:t>
            </a:r>
          </a:p>
        </p:txBody>
      </p:sp>
      <p:pic>
        <p:nvPicPr>
          <p:cNvPr id="5" name="Picture 4">
            <a:extLst>
              <a:ext uri="{FF2B5EF4-FFF2-40B4-BE49-F238E27FC236}">
                <a16:creationId xmlns:a16="http://schemas.microsoft.com/office/drawing/2014/main" id="{B78EFDD6-3B9F-1D4A-846C-807ABB6732B3}"/>
              </a:ext>
            </a:extLst>
          </p:cNvPr>
          <p:cNvPicPr>
            <a:picLocks noChangeAspect="1"/>
          </p:cNvPicPr>
          <p:nvPr/>
        </p:nvPicPr>
        <p:blipFill>
          <a:blip r:embed="rId3"/>
          <a:stretch>
            <a:fillRect/>
          </a:stretch>
        </p:blipFill>
        <p:spPr>
          <a:xfrm>
            <a:off x="6762750" y="1596748"/>
            <a:ext cx="5067300" cy="2400300"/>
          </a:xfrm>
          <a:prstGeom prst="rect">
            <a:avLst/>
          </a:prstGeom>
        </p:spPr>
      </p:pic>
      <p:sp>
        <p:nvSpPr>
          <p:cNvPr id="7" name="TextBox 6">
            <a:extLst>
              <a:ext uri="{FF2B5EF4-FFF2-40B4-BE49-F238E27FC236}">
                <a16:creationId xmlns:a16="http://schemas.microsoft.com/office/drawing/2014/main" id="{30BF566B-D8E1-0E46-9B4F-C1722DF3B819}"/>
              </a:ext>
            </a:extLst>
          </p:cNvPr>
          <p:cNvSpPr txBox="1"/>
          <p:nvPr/>
        </p:nvSpPr>
        <p:spPr>
          <a:xfrm>
            <a:off x="533400" y="4295150"/>
            <a:ext cx="11125200" cy="2231380"/>
          </a:xfrm>
          <a:prstGeom prst="rect">
            <a:avLst/>
          </a:prstGeom>
          <a:noFill/>
        </p:spPr>
        <p:txBody>
          <a:bodyPr wrap="square" rtlCol="0">
            <a:spAutoFit/>
          </a:bodyPr>
          <a:lstStyle/>
          <a:p>
            <a:pPr marL="457200" indent="-457200">
              <a:spcBef>
                <a:spcPts val="600"/>
              </a:spcBef>
              <a:spcAft>
                <a:spcPts val="600"/>
              </a:spcAft>
              <a:buFont typeface="+mj-lt"/>
              <a:buAutoNum type="arabicPeriod" startAt="3"/>
            </a:pPr>
            <a:r>
              <a:rPr lang="en-US" sz="2000" dirty="0">
                <a:latin typeface="Arial Rounded MT Bold" panose="020F0704030504030204" pitchFamily="34" charset="0"/>
                <a:cs typeface="Arial" panose="020B0604020202020204" pitchFamily="34" charset="0"/>
              </a:rPr>
              <a:t>Benefited residents will have 21 days to return their initial opinion surveys. </a:t>
            </a:r>
          </a:p>
          <a:p>
            <a:pPr marL="457200" indent="-457200">
              <a:spcBef>
                <a:spcPts val="600"/>
              </a:spcBef>
              <a:spcAft>
                <a:spcPts val="600"/>
              </a:spcAft>
              <a:buFont typeface="+mj-lt"/>
              <a:buAutoNum type="arabicPeriod" startAt="3"/>
            </a:pPr>
            <a:r>
              <a:rPr lang="en-US" sz="2000" dirty="0">
                <a:latin typeface="Arial Rounded MT Bold" panose="020F0704030504030204" pitchFamily="34" charset="0"/>
                <a:cs typeface="Arial" panose="020B0604020202020204" pitchFamily="34" charset="0"/>
              </a:rPr>
              <a:t>If an insufficient number of initial opinion surveys are returned (~50% of distributed ballots), a second round of surveys will be sent via certified mail to recipients who did not respond to the initial survey. The majority outcome of the second round will be incorporated into the final noise barrier plans. </a:t>
            </a:r>
          </a:p>
          <a:p>
            <a:endParaRPr lang="en-US" sz="2400" dirty="0"/>
          </a:p>
        </p:txBody>
      </p:sp>
      <p:sp>
        <p:nvSpPr>
          <p:cNvPr id="8" name="TextBox 7">
            <a:extLst>
              <a:ext uri="{FF2B5EF4-FFF2-40B4-BE49-F238E27FC236}">
                <a16:creationId xmlns:a16="http://schemas.microsoft.com/office/drawing/2014/main" id="{A6DAA0F1-82AF-4A41-9522-EAC45D102905}"/>
              </a:ext>
            </a:extLst>
          </p:cNvPr>
          <p:cNvSpPr txBox="1"/>
          <p:nvPr/>
        </p:nvSpPr>
        <p:spPr>
          <a:xfrm>
            <a:off x="7010400" y="3990083"/>
            <a:ext cx="4572000" cy="369332"/>
          </a:xfrm>
          <a:prstGeom prst="rect">
            <a:avLst/>
          </a:prstGeom>
          <a:noFill/>
        </p:spPr>
        <p:txBody>
          <a:bodyPr wrap="square" rtlCol="0">
            <a:spAutoFit/>
          </a:bodyPr>
          <a:lstStyle/>
          <a:p>
            <a:pPr algn="ctr"/>
            <a:r>
              <a:rPr lang="en-US" i="1" dirty="0"/>
              <a:t>Certified Mail Sample</a:t>
            </a:r>
          </a:p>
        </p:txBody>
      </p:sp>
    </p:spTree>
    <p:extLst>
      <p:ext uri="{BB962C8B-B14F-4D97-AF65-F5344CB8AC3E}">
        <p14:creationId xmlns:p14="http://schemas.microsoft.com/office/powerpoint/2010/main" val="1327610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23497</TotalTime>
  <Words>2413</Words>
  <Application>Microsoft Office PowerPoint</Application>
  <PresentationFormat>Widescreen</PresentationFormat>
  <Paragraphs>158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Rounded MT Bold</vt:lpstr>
      <vt:lpstr>Calibri</vt:lpstr>
      <vt:lpstr>Courier New</vt:lpstr>
      <vt:lpstr>Times New Roman</vt:lpstr>
      <vt:lpstr>Office Theme</vt:lpstr>
      <vt:lpstr>95 Express Lanes - Fredericksburg Extension (Fred Ex) Project  Proposed Noise Barriers Update</vt:lpstr>
      <vt:lpstr>Safety moment</vt:lpstr>
      <vt:lpstr>Fredericksburg Extension overview</vt:lpstr>
      <vt:lpstr>PowerPoint Presentation</vt:lpstr>
      <vt:lpstr>Proposed noise barriers</vt:lpstr>
      <vt:lpstr>Proposed noise barriers</vt:lpstr>
      <vt:lpstr>Noise analysis</vt:lpstr>
      <vt:lpstr>Noise barrier anticipated schedule</vt:lpstr>
      <vt:lpstr>Noise barrier voting process </vt:lpstr>
      <vt:lpstr>Who gets to vote and how votes are weighted</vt:lpstr>
      <vt:lpstr>Additional resources </vt:lpstr>
      <vt:lpstr>Staying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Charise Geiling</dc:creator>
  <cp:lastModifiedBy>Brent McKenzie</cp:lastModifiedBy>
  <cp:revision>193</cp:revision>
  <dcterms:created xsi:type="dcterms:W3CDTF">2019-03-21T20:39:09Z</dcterms:created>
  <dcterms:modified xsi:type="dcterms:W3CDTF">2020-09-25T14:28:58Z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2019-03-01T00:00:00Z</vt:filetime>
  </property>
  <property fmtid="{D5CDD505-2E9C-101B-9397-08002B2CF9AE}" pid="3" name="Creator">
    <vt:lpwstr>Microsoft® PowerPoint® 2016</vt:lpwstr>
  </property>
  <property fmtid="{D5CDD505-2E9C-101B-9397-08002B2CF9AE}" pid="4" name="LastSaved">
    <vt:filetime>2019-03-21T00:00:00Z</vt:filetime>
  </property>
</Properties>
</file>